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12"/>
  </p:notesMasterIdLst>
  <p:handoutMasterIdLst>
    <p:handoutMasterId r:id="rId113"/>
  </p:handoutMasterIdLst>
  <p:sldIdLst>
    <p:sldId id="256" r:id="rId2"/>
    <p:sldId id="259" r:id="rId3"/>
    <p:sldId id="260" r:id="rId4"/>
    <p:sldId id="270" r:id="rId5"/>
    <p:sldId id="308" r:id="rId6"/>
    <p:sldId id="274" r:id="rId7"/>
    <p:sldId id="311" r:id="rId8"/>
    <p:sldId id="418" r:id="rId9"/>
    <p:sldId id="312" r:id="rId10"/>
    <p:sldId id="288" r:id="rId11"/>
    <p:sldId id="279" r:id="rId12"/>
    <p:sldId id="280" r:id="rId13"/>
    <p:sldId id="420" r:id="rId14"/>
    <p:sldId id="419" r:id="rId15"/>
    <p:sldId id="281" r:id="rId16"/>
    <p:sldId id="282" r:id="rId17"/>
    <p:sldId id="283" r:id="rId18"/>
    <p:sldId id="289" r:id="rId19"/>
    <p:sldId id="286" r:id="rId20"/>
    <p:sldId id="290" r:id="rId21"/>
    <p:sldId id="291" r:id="rId22"/>
    <p:sldId id="294" r:id="rId23"/>
    <p:sldId id="297" r:id="rId24"/>
    <p:sldId id="299" r:id="rId25"/>
    <p:sldId id="300" r:id="rId26"/>
    <p:sldId id="303" r:id="rId27"/>
    <p:sldId id="304" r:id="rId28"/>
    <p:sldId id="305" r:id="rId29"/>
    <p:sldId id="306" r:id="rId30"/>
    <p:sldId id="313" r:id="rId31"/>
    <p:sldId id="314" r:id="rId32"/>
    <p:sldId id="315" r:id="rId33"/>
    <p:sldId id="316" r:id="rId34"/>
    <p:sldId id="317" r:id="rId35"/>
    <p:sldId id="318" r:id="rId36"/>
    <p:sldId id="319" r:id="rId37"/>
    <p:sldId id="417"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363" r:id="rId81"/>
    <p:sldId id="362" r:id="rId82"/>
    <p:sldId id="364" r:id="rId83"/>
    <p:sldId id="365" r:id="rId84"/>
    <p:sldId id="366" r:id="rId85"/>
    <p:sldId id="367"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 id="392" r:id="rId11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pitchFamily="34" charset="0"/>
      </a:defRPr>
    </a:lvl1pPr>
    <a:lvl2pPr marL="457200" algn="l" rtl="0" fontAlgn="base">
      <a:spcBef>
        <a:spcPct val="0"/>
      </a:spcBef>
      <a:spcAft>
        <a:spcPct val="0"/>
      </a:spcAft>
      <a:defRPr kern="1200">
        <a:solidFill>
          <a:schemeClr val="tx1"/>
        </a:solidFill>
        <a:latin typeface="Tahoma" pitchFamily="34" charset="0"/>
        <a:ea typeface="+mn-ea"/>
        <a:cs typeface="Arial" pitchFamily="34" charset="0"/>
      </a:defRPr>
    </a:lvl2pPr>
    <a:lvl3pPr marL="914400" algn="l" rtl="0" fontAlgn="base">
      <a:spcBef>
        <a:spcPct val="0"/>
      </a:spcBef>
      <a:spcAft>
        <a:spcPct val="0"/>
      </a:spcAft>
      <a:defRPr kern="1200">
        <a:solidFill>
          <a:schemeClr val="tx1"/>
        </a:solidFill>
        <a:latin typeface="Tahoma" pitchFamily="34" charset="0"/>
        <a:ea typeface="+mn-ea"/>
        <a:cs typeface="Arial" pitchFamily="34" charset="0"/>
      </a:defRPr>
    </a:lvl3pPr>
    <a:lvl4pPr marL="1371600" algn="l" rtl="0" fontAlgn="base">
      <a:spcBef>
        <a:spcPct val="0"/>
      </a:spcBef>
      <a:spcAft>
        <a:spcPct val="0"/>
      </a:spcAft>
      <a:defRPr kern="1200">
        <a:solidFill>
          <a:schemeClr val="tx1"/>
        </a:solidFill>
        <a:latin typeface="Tahoma" pitchFamily="34" charset="0"/>
        <a:ea typeface="+mn-ea"/>
        <a:cs typeface="Arial" pitchFamily="34" charset="0"/>
      </a:defRPr>
    </a:lvl4pPr>
    <a:lvl5pPr marL="1828800" algn="l" rtl="0" fontAlgn="base">
      <a:spcBef>
        <a:spcPct val="0"/>
      </a:spcBef>
      <a:spcAft>
        <a:spcPct val="0"/>
      </a:spcAft>
      <a:defRPr kern="1200">
        <a:solidFill>
          <a:schemeClr val="tx1"/>
        </a:solidFill>
        <a:latin typeface="Tahoma" pitchFamily="34" charset="0"/>
        <a:ea typeface="+mn-ea"/>
        <a:cs typeface="Arial" pitchFamily="34" charset="0"/>
      </a:defRPr>
    </a:lvl5pPr>
    <a:lvl6pPr marL="2286000" algn="r" defTabSz="914400" rtl="1" eaLnBrk="1" latinLnBrk="0" hangingPunct="1">
      <a:defRPr kern="1200">
        <a:solidFill>
          <a:schemeClr val="tx1"/>
        </a:solidFill>
        <a:latin typeface="Tahoma" pitchFamily="34" charset="0"/>
        <a:ea typeface="+mn-ea"/>
        <a:cs typeface="Arial" pitchFamily="34" charset="0"/>
      </a:defRPr>
    </a:lvl6pPr>
    <a:lvl7pPr marL="2743200" algn="r" defTabSz="914400" rtl="1" eaLnBrk="1" latinLnBrk="0" hangingPunct="1">
      <a:defRPr kern="1200">
        <a:solidFill>
          <a:schemeClr val="tx1"/>
        </a:solidFill>
        <a:latin typeface="Tahoma" pitchFamily="34" charset="0"/>
        <a:ea typeface="+mn-ea"/>
        <a:cs typeface="Arial" pitchFamily="34" charset="0"/>
      </a:defRPr>
    </a:lvl7pPr>
    <a:lvl8pPr marL="3200400" algn="r" defTabSz="914400" rtl="1" eaLnBrk="1" latinLnBrk="0" hangingPunct="1">
      <a:defRPr kern="1200">
        <a:solidFill>
          <a:schemeClr val="tx1"/>
        </a:solidFill>
        <a:latin typeface="Tahoma" pitchFamily="34" charset="0"/>
        <a:ea typeface="+mn-ea"/>
        <a:cs typeface="Arial" pitchFamily="34" charset="0"/>
      </a:defRPr>
    </a:lvl8pPr>
    <a:lvl9pPr marL="3657600" algn="r" defTabSz="914400" rtl="1" eaLnBrk="1" latinLnBrk="0" hangingPunct="1">
      <a:defRPr kern="1200">
        <a:solidFill>
          <a:schemeClr val="tx1"/>
        </a:solidFill>
        <a:latin typeface="Tahoma"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9FE"/>
    <a:srgbClr val="0478C0"/>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0" autoAdjust="0"/>
    <p:restoredTop sz="80605" autoAdjust="0"/>
  </p:normalViewPr>
  <p:slideViewPr>
    <p:cSldViewPr>
      <p:cViewPr varScale="1">
        <p:scale>
          <a:sx n="87" d="100"/>
          <a:sy n="87" d="100"/>
        </p:scale>
        <p:origin x="1648" y="27"/>
      </p:cViewPr>
      <p:guideLst>
        <p:guide orient="horz" pos="2160"/>
        <p:guide pos="2880"/>
      </p:guideLst>
    </p:cSldViewPr>
  </p:slideViewPr>
  <p:outlineViewPr>
    <p:cViewPr>
      <p:scale>
        <a:sx n="33" d="100"/>
        <a:sy n="33" d="100"/>
      </p:scale>
      <p:origin x="48" y="44118"/>
    </p:cViewPr>
  </p:outlineViewPr>
  <p:notesTextViewPr>
    <p:cViewPr>
      <p:scale>
        <a:sx n="125" d="100"/>
        <a:sy n="125" d="100"/>
      </p:scale>
      <p:origin x="0" y="0"/>
    </p:cViewPr>
  </p:notesTextViewPr>
  <p:sorterViewPr>
    <p:cViewPr>
      <p:scale>
        <a:sx n="66" d="100"/>
        <a:sy n="66" d="100"/>
      </p:scale>
      <p:origin x="0" y="0"/>
    </p:cViewPr>
  </p:sorterViewPr>
  <p:notesViewPr>
    <p:cSldViewPr>
      <p:cViewPr varScale="1">
        <p:scale>
          <a:sx n="75" d="100"/>
          <a:sy n="75" d="100"/>
        </p:scale>
        <p:origin x="3451" y="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691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cs typeface="Arial" charset="0"/>
              </a:defRPr>
            </a:lvl1pPr>
          </a:lstStyle>
          <a:p>
            <a:pPr>
              <a:defRPr/>
            </a:pPr>
            <a:endParaRPr lang="en-US"/>
          </a:p>
        </p:txBody>
      </p:sp>
      <p:sp>
        <p:nvSpPr>
          <p:cNvPr id="16691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691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charset="0"/>
                <a:cs typeface="Arial" charset="0"/>
              </a:defRPr>
            </a:lvl1pPr>
          </a:lstStyle>
          <a:p>
            <a:pPr>
              <a:defRPr/>
            </a:pPr>
            <a:fld id="{90FBD090-A733-4D91-9B4A-DE1ECB924E9E}" type="slidenum">
              <a:rPr lang="en-US"/>
              <a:pPr>
                <a:defRPr/>
              </a:pPr>
              <a:t>‹#›</a:t>
            </a:fld>
            <a:endParaRPr lang="en-US"/>
          </a:p>
        </p:txBody>
      </p:sp>
    </p:spTree>
    <p:extLst>
      <p:ext uri="{BB962C8B-B14F-4D97-AF65-F5344CB8AC3E}">
        <p14:creationId xmlns:p14="http://schemas.microsoft.com/office/powerpoint/2010/main" val="16099867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89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cs typeface="Arial" charset="0"/>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89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89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cs typeface="Arial" charset="0"/>
              </a:defRPr>
            </a:lvl1pPr>
          </a:lstStyle>
          <a:p>
            <a:pPr>
              <a:defRPr/>
            </a:pPr>
            <a:endParaRPr lang="en-US"/>
          </a:p>
        </p:txBody>
      </p:sp>
      <p:sp>
        <p:nvSpPr>
          <p:cNvPr id="168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charset="0"/>
                <a:cs typeface="Arial" charset="0"/>
              </a:defRPr>
            </a:lvl1pPr>
          </a:lstStyle>
          <a:p>
            <a:pPr>
              <a:defRPr/>
            </a:pPr>
            <a:fld id="{511A33CC-94A2-4EBB-B74C-FC76003F51E3}" type="slidenum">
              <a:rPr lang="en-US"/>
              <a:pPr>
                <a:defRPr/>
              </a:pPr>
              <a:t>‹#›</a:t>
            </a:fld>
            <a:endParaRPr lang="en-US"/>
          </a:p>
        </p:txBody>
      </p:sp>
    </p:spTree>
    <p:extLst>
      <p:ext uri="{BB962C8B-B14F-4D97-AF65-F5344CB8AC3E}">
        <p14:creationId xmlns:p14="http://schemas.microsoft.com/office/powerpoint/2010/main" val="22348532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a:t>
            </a:fld>
            <a:endParaRPr lang="en-US"/>
          </a:p>
        </p:txBody>
      </p:sp>
    </p:spTree>
    <p:extLst>
      <p:ext uri="{BB962C8B-B14F-4D97-AF65-F5344CB8AC3E}">
        <p14:creationId xmlns:p14="http://schemas.microsoft.com/office/powerpoint/2010/main" val="1546126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a:t>
            </a:fld>
            <a:endParaRPr lang="en-US"/>
          </a:p>
        </p:txBody>
      </p:sp>
    </p:spTree>
    <p:extLst>
      <p:ext uri="{BB962C8B-B14F-4D97-AF65-F5344CB8AC3E}">
        <p14:creationId xmlns:p14="http://schemas.microsoft.com/office/powerpoint/2010/main" val="34530084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101</a:t>
            </a:fld>
            <a:endParaRPr lang="en-US"/>
          </a:p>
        </p:txBody>
      </p:sp>
    </p:spTree>
    <p:extLst>
      <p:ext uri="{BB962C8B-B14F-4D97-AF65-F5344CB8AC3E}">
        <p14:creationId xmlns:p14="http://schemas.microsoft.com/office/powerpoint/2010/main" val="2544303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102</a:t>
            </a:fld>
            <a:endParaRPr lang="en-US"/>
          </a:p>
        </p:txBody>
      </p:sp>
    </p:spTree>
    <p:extLst>
      <p:ext uri="{BB962C8B-B14F-4D97-AF65-F5344CB8AC3E}">
        <p14:creationId xmlns:p14="http://schemas.microsoft.com/office/powerpoint/2010/main" val="18317856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103</a:t>
            </a:fld>
            <a:endParaRPr lang="en-US"/>
          </a:p>
        </p:txBody>
      </p:sp>
    </p:spTree>
    <p:extLst>
      <p:ext uri="{BB962C8B-B14F-4D97-AF65-F5344CB8AC3E}">
        <p14:creationId xmlns:p14="http://schemas.microsoft.com/office/powerpoint/2010/main" val="12233865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104</a:t>
            </a:fld>
            <a:endParaRPr lang="en-US"/>
          </a:p>
        </p:txBody>
      </p:sp>
    </p:spTree>
    <p:extLst>
      <p:ext uri="{BB962C8B-B14F-4D97-AF65-F5344CB8AC3E}">
        <p14:creationId xmlns:p14="http://schemas.microsoft.com/office/powerpoint/2010/main" val="19885875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105</a:t>
            </a:fld>
            <a:endParaRPr lang="en-US"/>
          </a:p>
        </p:txBody>
      </p:sp>
    </p:spTree>
    <p:extLst>
      <p:ext uri="{BB962C8B-B14F-4D97-AF65-F5344CB8AC3E}">
        <p14:creationId xmlns:p14="http://schemas.microsoft.com/office/powerpoint/2010/main" val="9257593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106</a:t>
            </a:fld>
            <a:endParaRPr lang="en-US"/>
          </a:p>
        </p:txBody>
      </p:sp>
    </p:spTree>
    <p:extLst>
      <p:ext uri="{BB962C8B-B14F-4D97-AF65-F5344CB8AC3E}">
        <p14:creationId xmlns:p14="http://schemas.microsoft.com/office/powerpoint/2010/main" val="72991758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107</a:t>
            </a:fld>
            <a:endParaRPr lang="en-US"/>
          </a:p>
        </p:txBody>
      </p:sp>
    </p:spTree>
    <p:extLst>
      <p:ext uri="{BB962C8B-B14F-4D97-AF65-F5344CB8AC3E}">
        <p14:creationId xmlns:p14="http://schemas.microsoft.com/office/powerpoint/2010/main" val="24308388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108</a:t>
            </a:fld>
            <a:endParaRPr lang="en-US"/>
          </a:p>
        </p:txBody>
      </p:sp>
    </p:spTree>
    <p:extLst>
      <p:ext uri="{BB962C8B-B14F-4D97-AF65-F5344CB8AC3E}">
        <p14:creationId xmlns:p14="http://schemas.microsoft.com/office/powerpoint/2010/main" val="15172162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109</a:t>
            </a:fld>
            <a:endParaRPr lang="en-US"/>
          </a:p>
        </p:txBody>
      </p:sp>
    </p:spTree>
    <p:extLst>
      <p:ext uri="{BB962C8B-B14F-4D97-AF65-F5344CB8AC3E}">
        <p14:creationId xmlns:p14="http://schemas.microsoft.com/office/powerpoint/2010/main" val="20306882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110</a:t>
            </a:fld>
            <a:endParaRPr lang="en-US"/>
          </a:p>
        </p:txBody>
      </p:sp>
    </p:spTree>
    <p:extLst>
      <p:ext uri="{BB962C8B-B14F-4D97-AF65-F5344CB8AC3E}">
        <p14:creationId xmlns:p14="http://schemas.microsoft.com/office/powerpoint/2010/main" val="2388097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11</a:t>
            </a:fld>
            <a:endParaRPr lang="en-US"/>
          </a:p>
        </p:txBody>
      </p:sp>
    </p:spTree>
    <p:extLst>
      <p:ext uri="{BB962C8B-B14F-4D97-AF65-F5344CB8AC3E}">
        <p14:creationId xmlns:p14="http://schemas.microsoft.com/office/powerpoint/2010/main" val="1345409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12</a:t>
            </a:fld>
            <a:endParaRPr lang="en-US"/>
          </a:p>
        </p:txBody>
      </p:sp>
    </p:spTree>
    <p:extLst>
      <p:ext uri="{BB962C8B-B14F-4D97-AF65-F5344CB8AC3E}">
        <p14:creationId xmlns:p14="http://schemas.microsoft.com/office/powerpoint/2010/main" val="40714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14</a:t>
            </a:fld>
            <a:endParaRPr lang="en-US"/>
          </a:p>
        </p:txBody>
      </p:sp>
    </p:spTree>
    <p:extLst>
      <p:ext uri="{BB962C8B-B14F-4D97-AF65-F5344CB8AC3E}">
        <p14:creationId xmlns:p14="http://schemas.microsoft.com/office/powerpoint/2010/main" val="2469829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15</a:t>
            </a:fld>
            <a:endParaRPr lang="en-US"/>
          </a:p>
        </p:txBody>
      </p:sp>
    </p:spTree>
    <p:extLst>
      <p:ext uri="{BB962C8B-B14F-4D97-AF65-F5344CB8AC3E}">
        <p14:creationId xmlns:p14="http://schemas.microsoft.com/office/powerpoint/2010/main" val="2958508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16</a:t>
            </a:fld>
            <a:endParaRPr lang="en-US"/>
          </a:p>
        </p:txBody>
      </p:sp>
    </p:spTree>
    <p:extLst>
      <p:ext uri="{BB962C8B-B14F-4D97-AF65-F5344CB8AC3E}">
        <p14:creationId xmlns:p14="http://schemas.microsoft.com/office/powerpoint/2010/main" val="1456252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17</a:t>
            </a:fld>
            <a:endParaRPr lang="en-US"/>
          </a:p>
        </p:txBody>
      </p:sp>
    </p:spTree>
    <p:extLst>
      <p:ext uri="{BB962C8B-B14F-4D97-AF65-F5344CB8AC3E}">
        <p14:creationId xmlns:p14="http://schemas.microsoft.com/office/powerpoint/2010/main" val="3855504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18</a:t>
            </a:fld>
            <a:endParaRPr lang="en-US"/>
          </a:p>
        </p:txBody>
      </p:sp>
    </p:spTree>
    <p:extLst>
      <p:ext uri="{BB962C8B-B14F-4D97-AF65-F5344CB8AC3E}">
        <p14:creationId xmlns:p14="http://schemas.microsoft.com/office/powerpoint/2010/main" val="2428312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19</a:t>
            </a:fld>
            <a:endParaRPr lang="en-US"/>
          </a:p>
        </p:txBody>
      </p:sp>
    </p:spTree>
    <p:extLst>
      <p:ext uri="{BB962C8B-B14F-4D97-AF65-F5344CB8AC3E}">
        <p14:creationId xmlns:p14="http://schemas.microsoft.com/office/powerpoint/2010/main" val="3638917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20</a:t>
            </a:fld>
            <a:endParaRPr lang="en-US"/>
          </a:p>
        </p:txBody>
      </p:sp>
    </p:spTree>
    <p:extLst>
      <p:ext uri="{BB962C8B-B14F-4D97-AF65-F5344CB8AC3E}">
        <p14:creationId xmlns:p14="http://schemas.microsoft.com/office/powerpoint/2010/main" val="3850281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Lesson descriptions should be brief.</a:t>
            </a:r>
          </a:p>
          <a:p>
            <a:endParaRPr lang="en-US" dirty="0"/>
          </a:p>
        </p:txBody>
      </p:sp>
      <p:sp>
        <p:nvSpPr>
          <p:cNvPr id="4" name="Slide Number Placeholder 3"/>
          <p:cNvSpPr>
            <a:spLocks noGrp="1"/>
          </p:cNvSpPr>
          <p:nvPr>
            <p:ph type="sldNum" sz="quarter" idx="10"/>
          </p:nvPr>
        </p:nvSpPr>
        <p:spPr/>
        <p:txBody>
          <a:bodyPr/>
          <a:lstStyle/>
          <a:p>
            <a:fld id="{CF2FD335-6D8E-486A-8F5F-DFC7325903FF}" type="slidenum">
              <a:rPr lang="en-US" smtClean="0"/>
              <a:t>2</a:t>
            </a:fld>
            <a:endParaRPr lang="en-US" dirty="0"/>
          </a:p>
        </p:txBody>
      </p:sp>
    </p:spTree>
    <p:extLst>
      <p:ext uri="{BB962C8B-B14F-4D97-AF65-F5344CB8AC3E}">
        <p14:creationId xmlns:p14="http://schemas.microsoft.com/office/powerpoint/2010/main" val="955871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21</a:t>
            </a:fld>
            <a:endParaRPr lang="en-US"/>
          </a:p>
        </p:txBody>
      </p:sp>
    </p:spTree>
    <p:extLst>
      <p:ext uri="{BB962C8B-B14F-4D97-AF65-F5344CB8AC3E}">
        <p14:creationId xmlns:p14="http://schemas.microsoft.com/office/powerpoint/2010/main" val="3824559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22</a:t>
            </a:fld>
            <a:endParaRPr lang="en-US"/>
          </a:p>
        </p:txBody>
      </p:sp>
    </p:spTree>
    <p:extLst>
      <p:ext uri="{BB962C8B-B14F-4D97-AF65-F5344CB8AC3E}">
        <p14:creationId xmlns:p14="http://schemas.microsoft.com/office/powerpoint/2010/main" val="1713728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23</a:t>
            </a:fld>
            <a:endParaRPr lang="en-US"/>
          </a:p>
        </p:txBody>
      </p:sp>
    </p:spTree>
    <p:extLst>
      <p:ext uri="{BB962C8B-B14F-4D97-AF65-F5344CB8AC3E}">
        <p14:creationId xmlns:p14="http://schemas.microsoft.com/office/powerpoint/2010/main" val="1142128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24</a:t>
            </a:fld>
            <a:endParaRPr lang="en-US"/>
          </a:p>
        </p:txBody>
      </p:sp>
    </p:spTree>
    <p:extLst>
      <p:ext uri="{BB962C8B-B14F-4D97-AF65-F5344CB8AC3E}">
        <p14:creationId xmlns:p14="http://schemas.microsoft.com/office/powerpoint/2010/main" val="4102414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25</a:t>
            </a:fld>
            <a:endParaRPr lang="en-US"/>
          </a:p>
        </p:txBody>
      </p:sp>
    </p:spTree>
    <p:extLst>
      <p:ext uri="{BB962C8B-B14F-4D97-AF65-F5344CB8AC3E}">
        <p14:creationId xmlns:p14="http://schemas.microsoft.com/office/powerpoint/2010/main" val="3395888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26</a:t>
            </a:fld>
            <a:endParaRPr lang="en-US"/>
          </a:p>
        </p:txBody>
      </p:sp>
    </p:spTree>
    <p:extLst>
      <p:ext uri="{BB962C8B-B14F-4D97-AF65-F5344CB8AC3E}">
        <p14:creationId xmlns:p14="http://schemas.microsoft.com/office/powerpoint/2010/main" val="1275127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27</a:t>
            </a:fld>
            <a:endParaRPr lang="en-US"/>
          </a:p>
        </p:txBody>
      </p:sp>
    </p:spTree>
    <p:extLst>
      <p:ext uri="{BB962C8B-B14F-4D97-AF65-F5344CB8AC3E}">
        <p14:creationId xmlns:p14="http://schemas.microsoft.com/office/powerpoint/2010/main" val="854439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28</a:t>
            </a:fld>
            <a:endParaRPr lang="en-US"/>
          </a:p>
        </p:txBody>
      </p:sp>
    </p:spTree>
    <p:extLst>
      <p:ext uri="{BB962C8B-B14F-4D97-AF65-F5344CB8AC3E}">
        <p14:creationId xmlns:p14="http://schemas.microsoft.com/office/powerpoint/2010/main" val="4228634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29</a:t>
            </a:fld>
            <a:endParaRPr lang="en-US"/>
          </a:p>
        </p:txBody>
      </p:sp>
    </p:spTree>
    <p:extLst>
      <p:ext uri="{BB962C8B-B14F-4D97-AF65-F5344CB8AC3E}">
        <p14:creationId xmlns:p14="http://schemas.microsoft.com/office/powerpoint/2010/main" val="742765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30</a:t>
            </a:fld>
            <a:endParaRPr lang="en-US"/>
          </a:p>
        </p:txBody>
      </p:sp>
    </p:spTree>
    <p:extLst>
      <p:ext uri="{BB962C8B-B14F-4D97-AF65-F5344CB8AC3E}">
        <p14:creationId xmlns:p14="http://schemas.microsoft.com/office/powerpoint/2010/main" val="269426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Aft>
                <a:spcPts val="800"/>
              </a:spcAft>
            </a:pPr>
            <a:r>
              <a:rPr lang="fa-IR" sz="1800" kern="100" dirty="0">
                <a:effectLst/>
                <a:latin typeface="Calibri" panose="020F0502020204030204" pitchFamily="34" charset="0"/>
                <a:ea typeface="Calibri" panose="020F0502020204030204" pitchFamily="34" charset="0"/>
                <a:cs typeface="Arial" panose="020B0604020202020204" pitchFamily="34" charset="0"/>
              </a:rPr>
              <a:t>در دنیایی که فناوری هر روز پیشرفت می‌کرد، گروهی از معماران نرم‌افزار با چالشی بزرگ روبه‌رو شدند. آن‌ها پروژه‌های پیچیده‌ای طراحی می‌کردند، اما همواره با مشکل عدم درک مشترک میان توسعه‌دهندگان، تحلیلگران و مشتریان مواجه بودند. هر کس زبان خودش را داشت و همین باعث ایجاد سوءتفاهم‌های فراوان می‌شد.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fa-IR" sz="1800" kern="100" dirty="0">
                <a:effectLst/>
                <a:latin typeface="Calibri" panose="020F0502020204030204" pitchFamily="34" charset="0"/>
                <a:ea typeface="Calibri" panose="020F0502020204030204" pitchFamily="34" charset="0"/>
                <a:cs typeface="Arial" panose="020B0604020202020204" pitchFamily="34" charset="0"/>
              </a:rPr>
              <a:t>روزی، گروهی از دانشمندان تصمیم گرفتند زبانی را خلق کنند که بتواند مانند یک نقشه گنج، مسیر درست را برای همه آشکار کند. نام این زبان </a:t>
            </a:r>
            <a:r>
              <a:rPr lang="en-US" sz="1800" b="1" kern="100" dirty="0">
                <a:effectLst/>
                <a:latin typeface="Calibri" panose="020F0502020204030204" pitchFamily="34" charset="0"/>
                <a:ea typeface="Calibri" panose="020F0502020204030204" pitchFamily="34" charset="0"/>
                <a:cs typeface="Arial" panose="020B0604020202020204" pitchFamily="34" charset="0"/>
              </a:rPr>
              <a:t>UML (Unified Modeling Language)</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fa-IR" sz="1800" kern="100" dirty="0">
                <a:effectLst/>
                <a:latin typeface="Calibri" panose="020F0502020204030204" pitchFamily="34" charset="0"/>
                <a:ea typeface="Calibri" panose="020F0502020204030204" pitchFamily="34" charset="0"/>
                <a:cs typeface="Arial" panose="020B0604020202020204" pitchFamily="34" charset="0"/>
              </a:rPr>
              <a:t>بود؛ زبان مدل‌سازی یکپارچه که به همه امکان می‌داد تا نرم‌افزارها را به‌صورت بصری طراحی کنند، بدون آنکه در کدهای پیچیده و توضیحات مبهم گم شوند.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Arial" panose="020B0604020202020204" pitchFamily="34" charset="0"/>
              </a:rPr>
              <a:t>پس از سال‌ها، مهندسان نرم‌افزار یاد گرفتند که با استفاده از</a:t>
            </a:r>
            <a:r>
              <a:rPr lang="en-US" sz="1800" kern="100" dirty="0">
                <a:effectLst/>
                <a:latin typeface="Calibri" panose="020F0502020204030204" pitchFamily="34" charset="0"/>
                <a:ea typeface="Calibri" panose="020F0502020204030204" pitchFamily="34" charset="0"/>
                <a:cs typeface="Arial" panose="020B0604020202020204" pitchFamily="34" charset="0"/>
              </a:rPr>
              <a:t> UML</a:t>
            </a:r>
            <a:r>
              <a:rPr lang="ar-SA" sz="1800" kern="100" dirty="0">
                <a:effectLst/>
                <a:latin typeface="Calibri" panose="020F0502020204030204" pitchFamily="34" charset="0"/>
                <a:ea typeface="Calibri" panose="020F0502020204030204" pitchFamily="34" charset="0"/>
                <a:cs typeface="Arial" panose="020B0604020202020204" pitchFamily="34" charset="0"/>
              </a:rPr>
              <a:t>، پروژه‌های خود را به روشنی و بدون ابهام طراحی کنند. اکنون تیم‌های توسعه می‌توانستند قبل از نوشتن حتی یک خط کد، ساختار، رفتار و تعاملات نرم‌افزار را پیش‌بینی کنند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Arial" panose="020B0604020202020204" pitchFamily="34" charset="0"/>
              </a:rPr>
              <a:t>درست مانند یک معمار که قبل از ساخت یک برج، نقشه‌های دقیقی می‌کشد، مهندسان نرم‌افزار نیز با</a:t>
            </a:r>
            <a:r>
              <a:rPr lang="en-US" sz="1800" kern="100" dirty="0">
                <a:effectLst/>
                <a:latin typeface="Calibri" panose="020F0502020204030204" pitchFamily="34" charset="0"/>
                <a:ea typeface="Calibri" panose="020F0502020204030204" pitchFamily="34" charset="0"/>
                <a:cs typeface="Arial" panose="020B0604020202020204" pitchFamily="34" charset="0"/>
              </a:rPr>
              <a:t> UML </a:t>
            </a:r>
            <a:r>
              <a:rPr lang="ar-SA" sz="1800" kern="100" dirty="0">
                <a:effectLst/>
                <a:latin typeface="Calibri" panose="020F0502020204030204" pitchFamily="34" charset="0"/>
                <a:ea typeface="Calibri" panose="020F0502020204030204" pitchFamily="34" charset="0"/>
                <a:cs typeface="Arial" panose="020B0604020202020204" pitchFamily="34" charset="0"/>
              </a:rPr>
              <a:t>ابتدا مدل‌های خود را طراحی می‌کردند، سپس آن‌ها را به کد تبدیل می‌کردند. این زبان، پروژه‌های کوچک و بزرگ را از نابودی نجات داد و باعث شد که نرم‌افزارهای امروزی منظم‌تر، قابل‌فهم‌تر و قدرتمندتر باشند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1" kern="100" dirty="0">
                <a:effectLst/>
                <a:latin typeface="Calibri" panose="020F0502020204030204" pitchFamily="34" charset="0"/>
                <a:ea typeface="Calibri" panose="020F0502020204030204" pitchFamily="34" charset="0"/>
                <a:cs typeface="Arial" panose="020B0604020202020204" pitchFamily="34" charset="0"/>
              </a:rPr>
              <a:t>و این‌گونه، </a:t>
            </a:r>
            <a:r>
              <a:rPr lang="en-US" sz="1800" b="1" kern="100" dirty="0">
                <a:effectLst/>
                <a:latin typeface="Calibri" panose="020F0502020204030204" pitchFamily="34" charset="0"/>
                <a:ea typeface="Calibri" panose="020F0502020204030204" pitchFamily="34" charset="0"/>
                <a:cs typeface="Arial" panose="020B0604020202020204" pitchFamily="34" charset="0"/>
              </a:rPr>
              <a:t>UML </a:t>
            </a:r>
            <a:r>
              <a:rPr lang="ar-SA" sz="1800" b="1" kern="100" dirty="0">
                <a:effectLst/>
                <a:latin typeface="Calibri" panose="020F0502020204030204" pitchFamily="34" charset="0"/>
                <a:ea typeface="Calibri" panose="020F0502020204030204" pitchFamily="34" charset="0"/>
                <a:cs typeface="Arial" panose="020B0604020202020204" pitchFamily="34" charset="0"/>
              </a:rPr>
              <a:t>به زبان مشترک تمام مهندسان نرم‌افزار تبدیل شد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1" kern="100" dirty="0">
                <a:effectLst/>
                <a:latin typeface="Calibri" panose="020F0502020204030204" pitchFamily="34" charset="0"/>
                <a:ea typeface="Calibri" panose="020F0502020204030204" pitchFamily="34" charset="0"/>
                <a:cs typeface="Arial" panose="020B0604020202020204" pitchFamily="34" charset="0"/>
              </a:rPr>
              <a:t>چرا از</a:t>
            </a:r>
            <a:r>
              <a:rPr lang="en-US" sz="1800" b="1" kern="100" dirty="0">
                <a:effectLst/>
                <a:latin typeface="Calibri" panose="020F0502020204030204" pitchFamily="34" charset="0"/>
                <a:ea typeface="Calibri" panose="020F0502020204030204" pitchFamily="34" charset="0"/>
                <a:cs typeface="Arial" panose="020B0604020202020204" pitchFamily="34" charset="0"/>
              </a:rPr>
              <a:t> UML </a:t>
            </a:r>
            <a:r>
              <a:rPr lang="ar-SA" sz="1800" b="1" kern="100" dirty="0">
                <a:effectLst/>
                <a:latin typeface="Calibri" panose="020F0502020204030204" pitchFamily="34" charset="0"/>
                <a:ea typeface="Calibri" panose="020F0502020204030204" pitchFamily="34" charset="0"/>
                <a:cs typeface="Arial" panose="020B0604020202020204" pitchFamily="34" charset="0"/>
              </a:rPr>
              <a:t>استفاده کنیم؟</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نمادگذاری استاندارد</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زبانی مشترک برای توسعه‌دهندگان، معماران و ذینفعان فراهم می‌کند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تجسم سیستم</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نمایش گرافیکی از اجزا و تعاملات سیستم را ارائه می‌دهد</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بهبود ارتباطات</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کمک به همکاری تیم‌ها از طریق نمایش معماری سیستم</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مستندسازی سیستم</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ایجاد یک طرح اولیه برای طراحی نرم‌افزار و توسعه‌های آینده</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پشتیبانی از روش‌های مختلف توسعه</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قابل استفاده در سیستم‌های شیءگرا</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Arial" panose="020B0604020202020204" pitchFamily="34" charset="0"/>
              </a:rPr>
              <a:t>مانند</a:t>
            </a:r>
            <a:r>
              <a:rPr lang="en-US" sz="1800" kern="100" dirty="0">
                <a:effectLst/>
                <a:latin typeface="Calibri" panose="020F0502020204030204" pitchFamily="34" charset="0"/>
                <a:ea typeface="Calibri" panose="020F0502020204030204" pitchFamily="34" charset="0"/>
                <a:cs typeface="Arial" panose="020B0604020202020204" pitchFamily="34" charset="0"/>
              </a:rPr>
              <a:t> Java</a:t>
            </a:r>
            <a:r>
              <a:rPr lang="ar-SA"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C++) </a:t>
            </a:r>
            <a:r>
              <a:rPr lang="ar-SA" sz="1800" kern="100" dirty="0">
                <a:effectLst/>
                <a:latin typeface="Calibri" panose="020F0502020204030204" pitchFamily="34" charset="0"/>
                <a:ea typeface="Calibri" panose="020F0502020204030204" pitchFamily="34" charset="0"/>
                <a:cs typeface="Arial" panose="020B0604020202020204" pitchFamily="34" charset="0"/>
              </a:rPr>
              <a:t>و غیر شیءگرا</a:t>
            </a:r>
            <a:r>
              <a:rPr lang="en-US" sz="180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0" marR="0" algn="r" rtl="1">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endParaRPr lang="fa-IR" dirty="0"/>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a:t>
            </a:fld>
            <a:endParaRPr lang="en-US"/>
          </a:p>
        </p:txBody>
      </p:sp>
    </p:spTree>
    <p:extLst>
      <p:ext uri="{BB962C8B-B14F-4D97-AF65-F5344CB8AC3E}">
        <p14:creationId xmlns:p14="http://schemas.microsoft.com/office/powerpoint/2010/main" val="4087164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31</a:t>
            </a:fld>
            <a:endParaRPr lang="en-US"/>
          </a:p>
        </p:txBody>
      </p:sp>
    </p:spTree>
    <p:extLst>
      <p:ext uri="{BB962C8B-B14F-4D97-AF65-F5344CB8AC3E}">
        <p14:creationId xmlns:p14="http://schemas.microsoft.com/office/powerpoint/2010/main" val="2882874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32</a:t>
            </a:fld>
            <a:endParaRPr lang="en-US"/>
          </a:p>
        </p:txBody>
      </p:sp>
    </p:spTree>
    <p:extLst>
      <p:ext uri="{BB962C8B-B14F-4D97-AF65-F5344CB8AC3E}">
        <p14:creationId xmlns:p14="http://schemas.microsoft.com/office/powerpoint/2010/main" val="2347862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33</a:t>
            </a:fld>
            <a:endParaRPr lang="en-US"/>
          </a:p>
        </p:txBody>
      </p:sp>
    </p:spTree>
    <p:extLst>
      <p:ext uri="{BB962C8B-B14F-4D97-AF65-F5344CB8AC3E}">
        <p14:creationId xmlns:p14="http://schemas.microsoft.com/office/powerpoint/2010/main" val="2418386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34</a:t>
            </a:fld>
            <a:endParaRPr lang="en-US"/>
          </a:p>
        </p:txBody>
      </p:sp>
    </p:spTree>
    <p:extLst>
      <p:ext uri="{BB962C8B-B14F-4D97-AF65-F5344CB8AC3E}">
        <p14:creationId xmlns:p14="http://schemas.microsoft.com/office/powerpoint/2010/main" val="4012686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35</a:t>
            </a:fld>
            <a:endParaRPr lang="en-US"/>
          </a:p>
        </p:txBody>
      </p:sp>
    </p:spTree>
    <p:extLst>
      <p:ext uri="{BB962C8B-B14F-4D97-AF65-F5344CB8AC3E}">
        <p14:creationId xmlns:p14="http://schemas.microsoft.com/office/powerpoint/2010/main" val="1373225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36</a:t>
            </a:fld>
            <a:endParaRPr lang="en-US"/>
          </a:p>
        </p:txBody>
      </p:sp>
    </p:spTree>
    <p:extLst>
      <p:ext uri="{BB962C8B-B14F-4D97-AF65-F5344CB8AC3E}">
        <p14:creationId xmlns:p14="http://schemas.microsoft.com/office/powerpoint/2010/main" val="2342885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37</a:t>
            </a:fld>
            <a:endParaRPr lang="en-US"/>
          </a:p>
        </p:txBody>
      </p:sp>
    </p:spTree>
    <p:extLst>
      <p:ext uri="{BB962C8B-B14F-4D97-AF65-F5344CB8AC3E}">
        <p14:creationId xmlns:p14="http://schemas.microsoft.com/office/powerpoint/2010/main" val="3654556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38</a:t>
            </a:fld>
            <a:endParaRPr lang="en-US"/>
          </a:p>
        </p:txBody>
      </p:sp>
    </p:spTree>
    <p:extLst>
      <p:ext uri="{BB962C8B-B14F-4D97-AF65-F5344CB8AC3E}">
        <p14:creationId xmlns:p14="http://schemas.microsoft.com/office/powerpoint/2010/main" val="34454625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39</a:t>
            </a:fld>
            <a:endParaRPr lang="en-US"/>
          </a:p>
        </p:txBody>
      </p:sp>
    </p:spTree>
    <p:extLst>
      <p:ext uri="{BB962C8B-B14F-4D97-AF65-F5344CB8AC3E}">
        <p14:creationId xmlns:p14="http://schemas.microsoft.com/office/powerpoint/2010/main" val="2816551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40</a:t>
            </a:fld>
            <a:endParaRPr lang="en-US"/>
          </a:p>
        </p:txBody>
      </p:sp>
    </p:spTree>
    <p:extLst>
      <p:ext uri="{BB962C8B-B14F-4D97-AF65-F5344CB8AC3E}">
        <p14:creationId xmlns:p14="http://schemas.microsoft.com/office/powerpoint/2010/main" val="424966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lnSpc>
                <a:spcPct val="107000"/>
              </a:lnSpc>
              <a:spcAft>
                <a:spcPts val="800"/>
              </a:spcAft>
            </a:pPr>
            <a:r>
              <a:rPr lang="fa-IR" sz="1800" b="1" kern="100" dirty="0">
                <a:effectLst/>
                <a:latin typeface="Calibri" panose="020F0502020204030204" pitchFamily="34" charset="0"/>
                <a:ea typeface="Calibri" panose="020F0502020204030204" pitchFamily="34" charset="0"/>
                <a:cs typeface="Arial" panose="020B0604020202020204" pitchFamily="34" charset="0"/>
              </a:rPr>
              <a:t>۱</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نمودارهای ساختاری </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معماری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کلاس</a:t>
            </a:r>
            <a:r>
              <a:rPr lang="en-US" sz="1800" b="1" kern="100" dirty="0">
                <a:effectLst/>
                <a:latin typeface="Calibri" panose="020F0502020204030204" pitchFamily="34" charset="0"/>
                <a:ea typeface="Calibri" panose="020F0502020204030204" pitchFamily="34" charset="0"/>
                <a:cs typeface="Arial" panose="020B0604020202020204" pitchFamily="34" charset="0"/>
              </a:rPr>
              <a:t> (Class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کلاس‌ها، ویژگی‌ها، متدها و روابط (مانند وراثت، ارتباط)</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طراحی سیستم‌های شیءگرا (مثلاً سیستم‌های بانکی)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شیء</a:t>
            </a:r>
            <a:r>
              <a:rPr lang="en-US" sz="1800" b="1" kern="100" dirty="0">
                <a:effectLst/>
                <a:latin typeface="Calibri" panose="020F0502020204030204" pitchFamily="34" charset="0"/>
                <a:ea typeface="Calibri" panose="020F0502020204030204" pitchFamily="34" charset="0"/>
                <a:cs typeface="Arial" panose="020B0604020202020204" pitchFamily="34" charset="0"/>
              </a:rPr>
              <a:t> (Object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نمونه‌هایی از کلاس‌ها در یک لحظه خاص</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بررسی ارتباط اشیاء در زمان اجرا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مؤلفه</a:t>
            </a:r>
            <a:r>
              <a:rPr lang="en-US" sz="1800" b="1" kern="100" dirty="0">
                <a:effectLst/>
                <a:latin typeface="Calibri" panose="020F0502020204030204" pitchFamily="34" charset="0"/>
                <a:ea typeface="Calibri" panose="020F0502020204030204" pitchFamily="34" charset="0"/>
                <a:cs typeface="Arial" panose="020B0604020202020204" pitchFamily="34" charset="0"/>
              </a:rPr>
              <a:t> (Component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اجزای سیستم و وابستگی‌های آن‌ها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برنامه‌های سازمانی پیچیده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استقرار</a:t>
            </a:r>
            <a:r>
              <a:rPr lang="en-US" sz="1800" b="1" kern="100" dirty="0">
                <a:effectLst/>
                <a:latin typeface="Calibri" panose="020F0502020204030204" pitchFamily="34" charset="0"/>
                <a:ea typeface="Calibri" panose="020F0502020204030204" pitchFamily="34" charset="0"/>
                <a:cs typeface="Arial" panose="020B0604020202020204" pitchFamily="34" charset="0"/>
              </a:rPr>
              <a:t> (Deployment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گره‌های سخت‌افزاری و اجزای نرم‌افزاری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طراحی سیستم‌های توزیع‌شده (مانند سیستم‌های ابری)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بسته</a:t>
            </a:r>
            <a:r>
              <a:rPr lang="en-US" sz="1800" b="1" kern="100" dirty="0">
                <a:effectLst/>
                <a:latin typeface="Calibri" panose="020F0502020204030204" pitchFamily="34" charset="0"/>
                <a:ea typeface="Calibri" panose="020F0502020204030204" pitchFamily="34" charset="0"/>
                <a:cs typeface="Arial" panose="020B0604020202020204" pitchFamily="34" charset="0"/>
              </a:rPr>
              <a:t> (Package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گروه‌بندی اجزای مرتبط یک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سازمان‌دهی پروژه‌های نرم‌افزاری بزرگ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ساختار ترکیبی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(Composite Structure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ساختار داخلی یک کلاس یا مؤلفه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مؤلفه‌های کپسوله‌شده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پروفایل</a:t>
            </a:r>
            <a:r>
              <a:rPr lang="en-US" sz="1800" b="1" kern="100" dirty="0">
                <a:effectLst/>
                <a:latin typeface="Calibri" panose="020F0502020204030204" pitchFamily="34" charset="0"/>
                <a:ea typeface="Calibri" panose="020F0502020204030204" pitchFamily="34" charset="0"/>
                <a:cs typeface="Arial" panose="020B0604020202020204" pitchFamily="34" charset="0"/>
              </a:rPr>
              <a:t> (Profile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گسترش مدل‌های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UML </a:t>
            </a:r>
            <a:r>
              <a:rPr lang="ar-SA" sz="1800" b="1" kern="100" dirty="0">
                <a:effectLst/>
                <a:latin typeface="Calibri" panose="020F0502020204030204" pitchFamily="34" charset="0"/>
                <a:ea typeface="Calibri" panose="020F0502020204030204" pitchFamily="34" charset="0"/>
                <a:cs typeface="Arial" panose="020B0604020202020204" pitchFamily="34" charset="0"/>
              </a:rPr>
              <a:t>با عناصر سفارشی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تعریف زبان‌های خاص دامنه</a:t>
            </a:r>
            <a:r>
              <a:rPr lang="en-US" sz="1800" b="1" kern="100" dirty="0">
                <a:effectLst/>
                <a:latin typeface="Calibri" panose="020F0502020204030204" pitchFamily="34" charset="0"/>
                <a:ea typeface="Calibri" panose="020F0502020204030204" pitchFamily="34" charset="0"/>
                <a:cs typeface="Arial" panose="020B0604020202020204" pitchFamily="34" charset="0"/>
              </a:rPr>
              <a:t> (DSL).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fa-IR" sz="1800" b="1" kern="100" dirty="0">
                <a:effectLst/>
                <a:latin typeface="Calibri" panose="020F0502020204030204" pitchFamily="34" charset="0"/>
                <a:ea typeface="Calibri" panose="020F0502020204030204" pitchFamily="34" charset="0"/>
                <a:cs typeface="Arial" panose="020B0604020202020204" pitchFamily="34" charset="0"/>
              </a:rPr>
              <a:t>۲</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نمودارهای رفتاری </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رفتار و تعاملات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موارد 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(Use Case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تعاملات بین کاربران (کنشگران) و عملکردهای سیستم</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تعریف نیازمندی‌های نرم‌افزار</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توالی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(Sequence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تعامل اشیاء به ترتیب زمانی</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فرآیند احراز هویت</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فعالیت</a:t>
            </a:r>
            <a:r>
              <a:rPr lang="en-US" sz="1800" b="1" kern="100" dirty="0">
                <a:effectLst/>
                <a:latin typeface="Calibri" panose="020F0502020204030204" pitchFamily="34" charset="0"/>
                <a:ea typeface="Calibri" panose="020F0502020204030204" pitchFamily="34" charset="0"/>
                <a:cs typeface="Arial" panose="020B0604020202020204" pitchFamily="34" charset="0"/>
              </a:rPr>
              <a:t> (Activity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جریان‌های کاری شامل تصمیم‌گیری‌ها و تکرارها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مدل‌سازی فرآیندهای کسب‌وکار</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ماشین حالات</a:t>
            </a:r>
            <a:r>
              <a:rPr lang="en-US" sz="1800" b="1" kern="100" dirty="0">
                <a:effectLst/>
                <a:latin typeface="Calibri" panose="020F0502020204030204" pitchFamily="34" charset="0"/>
                <a:ea typeface="Calibri" panose="020F0502020204030204" pitchFamily="34" charset="0"/>
                <a:cs typeface="Arial" panose="020B0604020202020204" pitchFamily="34" charset="0"/>
              </a:rPr>
              <a:t> (State Machine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تغییر حالات یک شیء در پاسخ به رویدادها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طراحی سیستم‌های توکار (مانند دستگاه‌های خودپرداز)</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ارتباطات</a:t>
            </a:r>
            <a:r>
              <a:rPr lang="en-US" sz="1800" b="1" kern="100" dirty="0">
                <a:effectLst/>
                <a:latin typeface="Calibri" panose="020F0502020204030204" pitchFamily="34" charset="0"/>
                <a:ea typeface="Calibri" panose="020F0502020204030204" pitchFamily="34" charset="0"/>
                <a:cs typeface="Arial" panose="020B0604020202020204" pitchFamily="34" charset="0"/>
              </a:rPr>
              <a:t> (Communication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تمرکز بر تعاملات بین اشیاء و تبادل پیام‌ها</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تعامل سیستم‌های بلادرنگ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زمان‌بندی</a:t>
            </a:r>
            <a:r>
              <a:rPr lang="en-US" sz="1800" b="1" kern="100" dirty="0">
                <a:effectLst/>
                <a:latin typeface="Calibri" panose="020F0502020204030204" pitchFamily="34" charset="0"/>
                <a:ea typeface="Calibri" panose="020F0502020204030204" pitchFamily="34" charset="0"/>
                <a:cs typeface="Arial" panose="020B0604020202020204" pitchFamily="34" charset="0"/>
              </a:rPr>
              <a:t> (Timing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وضعیت اشیاء در طول زمان</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تحلیل عملکرد سیستم‌های بلادرنگ</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a:tabLst>
                <a:tab pos="457200" algn="l"/>
              </a:tabLst>
            </a:pPr>
            <a:r>
              <a:rPr lang="ar-SA" sz="1800" b="1" kern="100" dirty="0">
                <a:effectLst/>
                <a:latin typeface="Calibri" panose="020F0502020204030204" pitchFamily="34" charset="0"/>
                <a:ea typeface="Calibri" panose="020F0502020204030204" pitchFamily="34" charset="0"/>
                <a:cs typeface="Arial" panose="020B0604020202020204" pitchFamily="34" charset="0"/>
              </a:rPr>
              <a:t>نمودار نمای کلی تعامل</a:t>
            </a:r>
            <a:r>
              <a:rPr lang="en-US" sz="1800" b="1" kern="100" dirty="0">
                <a:effectLst/>
                <a:latin typeface="Calibri" panose="020F0502020204030204" pitchFamily="34" charset="0"/>
                <a:ea typeface="Calibri" panose="020F0502020204030204" pitchFamily="34" charset="0"/>
                <a:cs typeface="Arial" panose="020B0604020202020204" pitchFamily="34" charset="0"/>
              </a:rPr>
              <a:t> (Interaction Overview Diagram): </a:t>
            </a:r>
            <a:r>
              <a:rPr lang="ar-SA" sz="1800" b="1" kern="100" dirty="0">
                <a:effectLst/>
                <a:latin typeface="Calibri" panose="020F0502020204030204" pitchFamily="34" charset="0"/>
                <a:ea typeface="Calibri" panose="020F0502020204030204" pitchFamily="34" charset="0"/>
                <a:cs typeface="Arial" panose="020B0604020202020204" pitchFamily="34" charset="0"/>
              </a:rPr>
              <a:t>ترکیب نمودارهای توالی و فعالیت</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ar-SA" sz="1800" b="1" kern="100" dirty="0">
                <a:effectLst/>
                <a:latin typeface="Calibri" panose="020F0502020204030204" pitchFamily="34" charset="0"/>
                <a:ea typeface="Calibri" panose="020F0502020204030204" pitchFamily="34" charset="0"/>
                <a:cs typeface="Arial" panose="020B0604020202020204" pitchFamily="34" charset="0"/>
              </a:rPr>
              <a:t>کاربرد</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ar-SA" sz="1800" b="1" kern="100" dirty="0">
                <a:effectLst/>
                <a:latin typeface="Calibri" panose="020F0502020204030204" pitchFamily="34" charset="0"/>
                <a:ea typeface="Calibri" panose="020F0502020204030204" pitchFamily="34" charset="0"/>
                <a:cs typeface="Arial" panose="020B0604020202020204" pitchFamily="34" charset="0"/>
              </a:rPr>
              <a:t>نمایش سطح بالای جریان‌های کاری پیچیده</a:t>
            </a:r>
            <a:r>
              <a:rPr lang="en-US" sz="1800" b="1" kern="100" dirty="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a:t>
            </a:fld>
            <a:endParaRPr lang="en-US"/>
          </a:p>
        </p:txBody>
      </p:sp>
    </p:spTree>
    <p:extLst>
      <p:ext uri="{BB962C8B-B14F-4D97-AF65-F5344CB8AC3E}">
        <p14:creationId xmlns:p14="http://schemas.microsoft.com/office/powerpoint/2010/main" val="3847151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41</a:t>
            </a:fld>
            <a:endParaRPr lang="en-US"/>
          </a:p>
        </p:txBody>
      </p:sp>
    </p:spTree>
    <p:extLst>
      <p:ext uri="{BB962C8B-B14F-4D97-AF65-F5344CB8AC3E}">
        <p14:creationId xmlns:p14="http://schemas.microsoft.com/office/powerpoint/2010/main" val="3428789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42</a:t>
            </a:fld>
            <a:endParaRPr lang="en-US"/>
          </a:p>
        </p:txBody>
      </p:sp>
    </p:spTree>
    <p:extLst>
      <p:ext uri="{BB962C8B-B14F-4D97-AF65-F5344CB8AC3E}">
        <p14:creationId xmlns:p14="http://schemas.microsoft.com/office/powerpoint/2010/main" val="4095761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43</a:t>
            </a:fld>
            <a:endParaRPr lang="en-US"/>
          </a:p>
        </p:txBody>
      </p:sp>
    </p:spTree>
    <p:extLst>
      <p:ext uri="{BB962C8B-B14F-4D97-AF65-F5344CB8AC3E}">
        <p14:creationId xmlns:p14="http://schemas.microsoft.com/office/powerpoint/2010/main" val="1426931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44</a:t>
            </a:fld>
            <a:endParaRPr lang="en-US"/>
          </a:p>
        </p:txBody>
      </p:sp>
    </p:spTree>
    <p:extLst>
      <p:ext uri="{BB962C8B-B14F-4D97-AF65-F5344CB8AC3E}">
        <p14:creationId xmlns:p14="http://schemas.microsoft.com/office/powerpoint/2010/main" val="3333891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45</a:t>
            </a:fld>
            <a:endParaRPr lang="en-US"/>
          </a:p>
        </p:txBody>
      </p:sp>
    </p:spTree>
    <p:extLst>
      <p:ext uri="{BB962C8B-B14F-4D97-AF65-F5344CB8AC3E}">
        <p14:creationId xmlns:p14="http://schemas.microsoft.com/office/powerpoint/2010/main" val="727839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46</a:t>
            </a:fld>
            <a:endParaRPr lang="en-US"/>
          </a:p>
        </p:txBody>
      </p:sp>
    </p:spTree>
    <p:extLst>
      <p:ext uri="{BB962C8B-B14F-4D97-AF65-F5344CB8AC3E}">
        <p14:creationId xmlns:p14="http://schemas.microsoft.com/office/powerpoint/2010/main" val="26164048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47</a:t>
            </a:fld>
            <a:endParaRPr lang="en-US"/>
          </a:p>
        </p:txBody>
      </p:sp>
    </p:spTree>
    <p:extLst>
      <p:ext uri="{BB962C8B-B14F-4D97-AF65-F5344CB8AC3E}">
        <p14:creationId xmlns:p14="http://schemas.microsoft.com/office/powerpoint/2010/main" val="32548338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48</a:t>
            </a:fld>
            <a:endParaRPr lang="en-US"/>
          </a:p>
        </p:txBody>
      </p:sp>
    </p:spTree>
    <p:extLst>
      <p:ext uri="{BB962C8B-B14F-4D97-AF65-F5344CB8AC3E}">
        <p14:creationId xmlns:p14="http://schemas.microsoft.com/office/powerpoint/2010/main" val="2186753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49</a:t>
            </a:fld>
            <a:endParaRPr lang="en-US"/>
          </a:p>
        </p:txBody>
      </p:sp>
    </p:spTree>
    <p:extLst>
      <p:ext uri="{BB962C8B-B14F-4D97-AF65-F5344CB8AC3E}">
        <p14:creationId xmlns:p14="http://schemas.microsoft.com/office/powerpoint/2010/main" val="2778914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50</a:t>
            </a:fld>
            <a:endParaRPr lang="en-US"/>
          </a:p>
        </p:txBody>
      </p:sp>
    </p:spTree>
    <p:extLst>
      <p:ext uri="{BB962C8B-B14F-4D97-AF65-F5344CB8AC3E}">
        <p14:creationId xmlns:p14="http://schemas.microsoft.com/office/powerpoint/2010/main" val="314254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اول: تعیین مرز سیستم</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نرم‌افزار با خود اندیشیدند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r>
              <a:rPr lang="ar-SA" sz="1800" b="0" kern="100" dirty="0">
                <a:effectLst/>
                <a:latin typeface="Calibri" panose="020F0502020204030204" pitchFamily="34" charset="0"/>
                <a:ea typeface="Calibri" panose="020F0502020204030204" pitchFamily="34" charset="0"/>
                <a:cs typeface="Arial" panose="020B0604020202020204" pitchFamily="34" charset="0"/>
              </a:rPr>
              <a:t>این سیستم چقدر بزرگ است؟ چه کارهایی را پوشش می‌دهد و چه کارهایی خارج از محدوده‌ی آن است؟</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آن‌ها تصمیم گرفتند که مرز سیستم را مشخص کنند. مرزی که تعیین می‌کرد سیستم تا کجا مسئول است و چه وظایفی را انجام نمی‌دهد. این مرز مانند دیوارهای یک شهر بود؛ اگر درست مشخص نمی‌شد، افراد ممکن بود تصور کنند که بانک، فروشگاه هم هست یا حتی می‌تواند برای مشتریان غذا سفارش دهد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پس، محدوده‌ی سیستم مدیریت بانک به طور دقیق تعریف شد: این سیستم می‌توانست حساب‌ها را مدیریت کند، تراکنش‌ها را انجام دهد و به مشتریان گزارش بدهد، اما قرار نبود وظایف یک فروشگاه یا پلتفرم سرمایه‌گذاری را برعهده بگیرد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دوم: یافتن بازیگران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fa-IR" sz="1800" b="0" kern="100" dirty="0">
                <a:effectLst/>
                <a:latin typeface="Calibri" panose="020F0502020204030204" pitchFamily="34" charset="0"/>
                <a:ea typeface="Calibri" panose="020F0502020204030204" pitchFamily="34" charset="0"/>
                <a:cs typeface="Arial" panose="020B0604020202020204" pitchFamily="34" charset="0"/>
              </a:rPr>
              <a:t>:</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پس از تعیین مرز، مهندسان به دنبال بازیگران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رفتند. آن‌ها کسانی بودند که در این سیستم نقش داشتند و با آن تعامل می‌کردند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endParaRPr lang="fa-IR"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یک بازیگر اصلی مشتری بانک بود که می‌توانست حساب باز کند، پول واریز کند یا برداشت نماید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بازیگر دیگر کارمند بانک بود که درخواست‌های مشتریان را بررسی می‌کرد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و در پس‌زمینه، یک سیستم پردازش پرداخت نیز وجود داشت که انتقال پول را بین بانک‌های مختلف انجام می‌داد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دریافتند که هر</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باید حداقل یک تعامل با سیستم داشته باشد</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اگر بازیگری وجود داشت که هیچ عملی انجام نمی‌داد، بهتر بود که از مدل حذف شود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سوم: یافتن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(موارد استفاده)</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اکنون که شخصیت‌های داستان مشخص شده بودند، نوبت آن بود که بفهمند هر</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چه کارهایی را در سیستم انجام می‌دهد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فهرستی از </a:t>
            </a:r>
            <a:r>
              <a:rPr lang="en-US" sz="1800" b="0" kern="100" dirty="0">
                <a:effectLst/>
                <a:latin typeface="Calibri" panose="020F0502020204030204" pitchFamily="34" charset="0"/>
                <a:ea typeface="Calibri" panose="020F0502020204030204" pitchFamily="34" charset="0"/>
                <a:cs typeface="Arial" panose="020B0604020202020204" pitchFamily="34" charset="0"/>
              </a:rPr>
              <a:t>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تهیه کردند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مشتری می‌تواند حساب باز 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مشتری می‌تواند وجه برداشت 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کارمند بانک می‌تواند اطلاعات حساب مشتری را بررسی 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Aft>
                <a:spcPts val="800"/>
              </a:spcAft>
              <a:buSzPts val="1000"/>
              <a:buFont typeface="Symbol" panose="05050102010706020507" pitchFamily="18" charset="2"/>
              <a:buChar char=""/>
              <a:tabLst>
                <a:tab pos="457200" algn="l"/>
              </a:tabLst>
            </a:pPr>
            <a:r>
              <a:rPr lang="ar-SA" sz="1800" b="0" kern="100" dirty="0">
                <a:effectLst/>
                <a:latin typeface="Calibri" panose="020F0502020204030204" pitchFamily="34" charset="0"/>
                <a:ea typeface="Calibri" panose="020F0502020204030204" pitchFamily="34" charset="0"/>
                <a:cs typeface="Arial" panose="020B0604020202020204" pitchFamily="34" charset="0"/>
              </a:rPr>
              <a:t>سیستم پردازش پرداخت می‌تواند تراکنش‌های بین‌بانکی را انجام دهد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اما یک مشکل وجود داشت</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بعضی از</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بیش‌ازحد کلی بودند، مانند </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r>
              <a:rPr lang="ar-SA" sz="1800" b="0" kern="100" dirty="0">
                <a:effectLst/>
                <a:latin typeface="Calibri" panose="020F0502020204030204" pitchFamily="34" charset="0"/>
                <a:ea typeface="Calibri" panose="020F0502020204030204" pitchFamily="34" charset="0"/>
                <a:cs typeface="Arial" panose="020B0604020202020204" pitchFamily="34" charset="0"/>
              </a:rPr>
              <a:t>مدیریت بانک</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که شامل همه‌ی عملیات‌های ممکن بود و بیش از حد گسترده محسوب می‌شد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br>
              <a:rPr lang="en-US" sz="1800" b="0" kern="100" dirty="0">
                <a:effectLst/>
                <a:latin typeface="Calibri" panose="020F0502020204030204" pitchFamily="34" charset="0"/>
                <a:ea typeface="Calibri" panose="020F0502020204030204" pitchFamily="34" charset="0"/>
                <a:cs typeface="Arial" panose="020B0604020202020204" pitchFamily="34" charset="0"/>
              </a:rPr>
            </a:br>
            <a:r>
              <a:rPr lang="ar-SA" sz="1800" b="0" kern="100" dirty="0">
                <a:effectLst/>
                <a:latin typeface="Calibri" panose="020F0502020204030204" pitchFamily="34" charset="0"/>
                <a:ea typeface="Calibri" panose="020F0502020204030204" pitchFamily="34" charset="0"/>
                <a:cs typeface="Arial" panose="020B0604020202020204" pitchFamily="34" charset="0"/>
              </a:rPr>
              <a:t>برخی دیگر هم بیش‌ازحد جزئی بودند، مانند </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r>
              <a:rPr lang="ar-SA" sz="1800" b="0" kern="100" dirty="0">
                <a:effectLst/>
                <a:latin typeface="Calibri" panose="020F0502020204030204" pitchFamily="34" charset="0"/>
                <a:ea typeface="Calibri" panose="020F0502020204030204" pitchFamily="34" charset="0"/>
                <a:cs typeface="Arial" panose="020B0604020202020204" pitchFamily="34" charset="0"/>
              </a:rPr>
              <a:t>مشتری رمز عبور خود را وارد می‌کند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که تنها یک مرحله‌ی کوچک از فرایند ورود به سیستم بود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مهندسان تصمیم گرفتند که </a:t>
            </a:r>
            <a:r>
              <a:rPr lang="en-US" sz="1800" b="0" kern="100" dirty="0">
                <a:effectLst/>
                <a:latin typeface="Calibri" panose="020F0502020204030204" pitchFamily="34" charset="0"/>
                <a:ea typeface="Calibri" panose="020F0502020204030204" pitchFamily="34" charset="0"/>
                <a:cs typeface="Arial" panose="020B0604020202020204" pitchFamily="34" charset="0"/>
              </a:rPr>
              <a:t>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نباید خیلی بزرگ یا خیلی کوچک باشند، بلکه باید دقیقاً به‌اندازه‌ی یک عملیات مشخص که توسط یک</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انجام می‌شود، تعریف شوند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مرحله چهارم: تکرار تا رسیدن به یک مدل پایدار</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حالا که</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و</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مشخص شده بودند، مهندسان باید مدل خود را بررسی می‌کردند. آیا چیزی از قلم افتاده بود؟ آیا دو</a:t>
            </a:r>
            <a:r>
              <a:rPr lang="en-US" sz="1800" b="0" kern="100" dirty="0">
                <a:effectLst/>
                <a:latin typeface="Calibri" panose="020F0502020204030204" pitchFamily="34" charset="0"/>
                <a:ea typeface="Calibri" panose="020F0502020204030204" pitchFamily="34" charset="0"/>
                <a:cs typeface="Arial" panose="020B0604020202020204" pitchFamily="34" charset="0"/>
              </a:rPr>
              <a:t> Actor </a:t>
            </a:r>
            <a:r>
              <a:rPr lang="ar-SA" sz="1800" b="0" kern="100" dirty="0">
                <a:effectLst/>
                <a:latin typeface="Calibri" panose="020F0502020204030204" pitchFamily="34" charset="0"/>
                <a:ea typeface="Calibri" panose="020F0502020204030204" pitchFamily="34" charset="0"/>
                <a:cs typeface="Arial" panose="020B0604020202020204" pitchFamily="34" charset="0"/>
              </a:rPr>
              <a:t>وظایف مشابهی داشتند که می‌شد آن‌ها را ترکیب کرد؟ آیا</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بیش از حد همپوشانی داشتند؟</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با اصلاحات پیاپی، مدل آن‌ها کم‌کم کامل‌تر شد. مرز سیستم به وضوح مشخص شد، بازیگران واقعی سیستم شناسایی شدند و وظایفشان به شکل منطقی در قالب</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a:t>
            </a:r>
            <a:r>
              <a:rPr lang="ar-SA" sz="1800" b="0" kern="100" dirty="0">
                <a:effectLst/>
                <a:latin typeface="Calibri" panose="020F0502020204030204" pitchFamily="34" charset="0"/>
                <a:ea typeface="Calibri" panose="020F0502020204030204" pitchFamily="34" charset="0"/>
                <a:cs typeface="Arial" panose="020B0604020202020204" pitchFamily="34" charset="0"/>
              </a:rPr>
              <a:t>ها تنظیم شد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پس از چندین بازنگری، مدل</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a:t>
            </a:r>
            <a:r>
              <a:rPr lang="ar-SA" sz="1800" b="0" kern="100" dirty="0">
                <a:effectLst/>
                <a:latin typeface="Calibri" panose="020F0502020204030204" pitchFamily="34" charset="0"/>
                <a:ea typeface="Calibri" panose="020F0502020204030204" pitchFamily="34" charset="0"/>
                <a:cs typeface="Arial" panose="020B0604020202020204" pitchFamily="34" charset="0"/>
              </a:rPr>
              <a:t>آن‌ها در وضعیت ایستا و پایدار قرار گرفت، یعنی دیگر نیازی به تغییرات اساسی نداشت</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نتیجه‌گیری: نقشه‌ای برای ساخت سیستم</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اکنون که</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Model </a:t>
            </a:r>
            <a:r>
              <a:rPr lang="ar-SA" sz="1800" b="0" kern="100" dirty="0">
                <a:effectLst/>
                <a:latin typeface="Calibri" panose="020F0502020204030204" pitchFamily="34" charset="0"/>
                <a:ea typeface="Calibri" panose="020F0502020204030204" pitchFamily="34" charset="0"/>
                <a:cs typeface="Arial" panose="020B0604020202020204" pitchFamily="34" charset="0"/>
              </a:rPr>
              <a:t>آماده شده بود، مهندسان نرم‌افزار بدون هیچ ابهامی می‌توانستند سیستم بانک را پیاده‌سازی کنند. این مدل مانند یک نقشه‌ی راه بود که نشان می‌داد چه کسی با سیستم تعامل دارد، چه وظایفی درون مرزهای سیستم هستند و چگونه عملکردهای اصلی باید پیاده‌سازی شوند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ar-SA" sz="1800" b="0" kern="100" dirty="0">
                <a:effectLst/>
                <a:latin typeface="Calibri" panose="020F0502020204030204" pitchFamily="34" charset="0"/>
                <a:ea typeface="Calibri" panose="020F0502020204030204" pitchFamily="34" charset="0"/>
                <a:cs typeface="Arial" panose="020B0604020202020204" pitchFamily="34" charset="0"/>
              </a:rPr>
              <a:t>و این‌گونه، داستان سیستم بانک نوشته شد، پیش از آنکه حتی یک خط کد نوشته شود</a:t>
            </a:r>
            <a:r>
              <a:rPr lang="en-US" sz="1800" b="0" kern="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Aft>
                <a:spcPts val="800"/>
              </a:spcAft>
            </a:pPr>
            <a:r>
              <a:rPr lang="en-US" sz="1800" b="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r>
              <a:rPr lang="ar-SA" sz="1800" b="0" kern="100" dirty="0">
                <a:effectLst/>
                <a:latin typeface="Calibri" panose="020F0502020204030204" pitchFamily="34" charset="0"/>
                <a:ea typeface="Calibri" panose="020F0502020204030204" pitchFamily="34" charset="0"/>
                <a:cs typeface="Arial" panose="020B0604020202020204" pitchFamily="34" charset="0"/>
              </a:rPr>
              <a:t>حالا که داستان</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a:t>
            </a:r>
            <a:r>
              <a:rPr lang="ar-SA" sz="1800" b="0" kern="100" dirty="0">
                <a:effectLst/>
                <a:latin typeface="Calibri" panose="020F0502020204030204" pitchFamily="34" charset="0"/>
                <a:ea typeface="Calibri" panose="020F0502020204030204" pitchFamily="34" charset="0"/>
                <a:cs typeface="Arial" panose="020B0604020202020204" pitchFamily="34" charset="0"/>
              </a:rPr>
              <a:t>را می‌دانید، دوست دارید برای یک سیستم واقعی</a:t>
            </a:r>
            <a:r>
              <a:rPr lang="en-US" sz="1800" b="0" kern="100" dirty="0">
                <a:effectLst/>
                <a:latin typeface="Calibri" panose="020F0502020204030204" pitchFamily="34" charset="0"/>
                <a:ea typeface="Calibri" panose="020F0502020204030204" pitchFamily="34" charset="0"/>
                <a:cs typeface="Arial" panose="020B0604020202020204" pitchFamily="34" charset="0"/>
              </a:rPr>
              <a:t> Use Case Model </a:t>
            </a:r>
            <a:r>
              <a:rPr lang="ar-SA" sz="1800" b="0" kern="100" dirty="0">
                <a:effectLst/>
                <a:latin typeface="Calibri" panose="020F0502020204030204" pitchFamily="34" charset="0"/>
                <a:ea typeface="Calibri" panose="020F0502020204030204" pitchFamily="34" charset="0"/>
                <a:cs typeface="Arial" panose="020B0604020202020204" pitchFamily="34" charset="0"/>
              </a:rPr>
              <a:t>طراحی کنیم؟</a:t>
            </a:r>
            <a:endParaRPr lang="en-US" sz="1800" b="0" kern="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Aft>
                <a:spcPts val="800"/>
              </a:spcAft>
            </a:pPr>
            <a:r>
              <a:rPr lang="en-US" sz="1800" b="0" kern="100" dirty="0">
                <a:effectLst/>
                <a:latin typeface="Calibri" panose="020F0502020204030204" pitchFamily="34" charset="0"/>
                <a:ea typeface="Calibri" panose="020F0502020204030204" pitchFamily="34" charset="0"/>
                <a:cs typeface="Arial" panose="020B0604020202020204" pitchFamily="34" charset="0"/>
              </a:rPr>
              <a:t> </a:t>
            </a:r>
          </a:p>
          <a:p>
            <a:endParaRPr lang="en-US" b="0" dirty="0"/>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a:t>
            </a:fld>
            <a:endParaRPr lang="en-US"/>
          </a:p>
        </p:txBody>
      </p:sp>
    </p:spTree>
    <p:extLst>
      <p:ext uri="{BB962C8B-B14F-4D97-AF65-F5344CB8AC3E}">
        <p14:creationId xmlns:p14="http://schemas.microsoft.com/office/powerpoint/2010/main" val="3540866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51</a:t>
            </a:fld>
            <a:endParaRPr lang="en-US"/>
          </a:p>
        </p:txBody>
      </p:sp>
    </p:spTree>
    <p:extLst>
      <p:ext uri="{BB962C8B-B14F-4D97-AF65-F5344CB8AC3E}">
        <p14:creationId xmlns:p14="http://schemas.microsoft.com/office/powerpoint/2010/main" val="1071711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52</a:t>
            </a:fld>
            <a:endParaRPr lang="en-US"/>
          </a:p>
        </p:txBody>
      </p:sp>
    </p:spTree>
    <p:extLst>
      <p:ext uri="{BB962C8B-B14F-4D97-AF65-F5344CB8AC3E}">
        <p14:creationId xmlns:p14="http://schemas.microsoft.com/office/powerpoint/2010/main" val="2176728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53</a:t>
            </a:fld>
            <a:endParaRPr lang="en-US"/>
          </a:p>
        </p:txBody>
      </p:sp>
    </p:spTree>
    <p:extLst>
      <p:ext uri="{BB962C8B-B14F-4D97-AF65-F5344CB8AC3E}">
        <p14:creationId xmlns:p14="http://schemas.microsoft.com/office/powerpoint/2010/main" val="3424766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54</a:t>
            </a:fld>
            <a:endParaRPr lang="en-US"/>
          </a:p>
        </p:txBody>
      </p:sp>
    </p:spTree>
    <p:extLst>
      <p:ext uri="{BB962C8B-B14F-4D97-AF65-F5344CB8AC3E}">
        <p14:creationId xmlns:p14="http://schemas.microsoft.com/office/powerpoint/2010/main" val="11262464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55</a:t>
            </a:fld>
            <a:endParaRPr lang="en-US"/>
          </a:p>
        </p:txBody>
      </p:sp>
    </p:spTree>
    <p:extLst>
      <p:ext uri="{BB962C8B-B14F-4D97-AF65-F5344CB8AC3E}">
        <p14:creationId xmlns:p14="http://schemas.microsoft.com/office/powerpoint/2010/main" val="3426399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56</a:t>
            </a:fld>
            <a:endParaRPr lang="en-US"/>
          </a:p>
        </p:txBody>
      </p:sp>
    </p:spTree>
    <p:extLst>
      <p:ext uri="{BB962C8B-B14F-4D97-AF65-F5344CB8AC3E}">
        <p14:creationId xmlns:p14="http://schemas.microsoft.com/office/powerpoint/2010/main" val="599031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57</a:t>
            </a:fld>
            <a:endParaRPr lang="en-US"/>
          </a:p>
        </p:txBody>
      </p:sp>
    </p:spTree>
    <p:extLst>
      <p:ext uri="{BB962C8B-B14F-4D97-AF65-F5344CB8AC3E}">
        <p14:creationId xmlns:p14="http://schemas.microsoft.com/office/powerpoint/2010/main" val="20896397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58</a:t>
            </a:fld>
            <a:endParaRPr lang="en-US"/>
          </a:p>
        </p:txBody>
      </p:sp>
    </p:spTree>
    <p:extLst>
      <p:ext uri="{BB962C8B-B14F-4D97-AF65-F5344CB8AC3E}">
        <p14:creationId xmlns:p14="http://schemas.microsoft.com/office/powerpoint/2010/main" val="18416831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59</a:t>
            </a:fld>
            <a:endParaRPr lang="en-US"/>
          </a:p>
        </p:txBody>
      </p:sp>
    </p:spTree>
    <p:extLst>
      <p:ext uri="{BB962C8B-B14F-4D97-AF65-F5344CB8AC3E}">
        <p14:creationId xmlns:p14="http://schemas.microsoft.com/office/powerpoint/2010/main" val="26172933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60</a:t>
            </a:fld>
            <a:endParaRPr lang="en-US"/>
          </a:p>
        </p:txBody>
      </p:sp>
    </p:spTree>
    <p:extLst>
      <p:ext uri="{BB962C8B-B14F-4D97-AF65-F5344CB8AC3E}">
        <p14:creationId xmlns:p14="http://schemas.microsoft.com/office/powerpoint/2010/main" val="250865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a:t>
            </a:fld>
            <a:endParaRPr lang="en-US"/>
          </a:p>
        </p:txBody>
      </p:sp>
    </p:spTree>
    <p:extLst>
      <p:ext uri="{BB962C8B-B14F-4D97-AF65-F5344CB8AC3E}">
        <p14:creationId xmlns:p14="http://schemas.microsoft.com/office/powerpoint/2010/main" val="1957869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61</a:t>
            </a:fld>
            <a:endParaRPr lang="en-US"/>
          </a:p>
        </p:txBody>
      </p:sp>
    </p:spTree>
    <p:extLst>
      <p:ext uri="{BB962C8B-B14F-4D97-AF65-F5344CB8AC3E}">
        <p14:creationId xmlns:p14="http://schemas.microsoft.com/office/powerpoint/2010/main" val="1684626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62</a:t>
            </a:fld>
            <a:endParaRPr lang="en-US"/>
          </a:p>
        </p:txBody>
      </p:sp>
    </p:spTree>
    <p:extLst>
      <p:ext uri="{BB962C8B-B14F-4D97-AF65-F5344CB8AC3E}">
        <p14:creationId xmlns:p14="http://schemas.microsoft.com/office/powerpoint/2010/main" val="31489050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63</a:t>
            </a:fld>
            <a:endParaRPr lang="en-US"/>
          </a:p>
        </p:txBody>
      </p:sp>
    </p:spTree>
    <p:extLst>
      <p:ext uri="{BB962C8B-B14F-4D97-AF65-F5344CB8AC3E}">
        <p14:creationId xmlns:p14="http://schemas.microsoft.com/office/powerpoint/2010/main" val="22019378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64</a:t>
            </a:fld>
            <a:endParaRPr lang="en-US"/>
          </a:p>
        </p:txBody>
      </p:sp>
    </p:spTree>
    <p:extLst>
      <p:ext uri="{BB962C8B-B14F-4D97-AF65-F5344CB8AC3E}">
        <p14:creationId xmlns:p14="http://schemas.microsoft.com/office/powerpoint/2010/main" val="20140313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65</a:t>
            </a:fld>
            <a:endParaRPr lang="en-US"/>
          </a:p>
        </p:txBody>
      </p:sp>
    </p:spTree>
    <p:extLst>
      <p:ext uri="{BB962C8B-B14F-4D97-AF65-F5344CB8AC3E}">
        <p14:creationId xmlns:p14="http://schemas.microsoft.com/office/powerpoint/2010/main" val="879007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66</a:t>
            </a:fld>
            <a:endParaRPr lang="en-US"/>
          </a:p>
        </p:txBody>
      </p:sp>
    </p:spTree>
    <p:extLst>
      <p:ext uri="{BB962C8B-B14F-4D97-AF65-F5344CB8AC3E}">
        <p14:creationId xmlns:p14="http://schemas.microsoft.com/office/powerpoint/2010/main" val="10413362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67</a:t>
            </a:fld>
            <a:endParaRPr lang="en-US"/>
          </a:p>
        </p:txBody>
      </p:sp>
    </p:spTree>
    <p:extLst>
      <p:ext uri="{BB962C8B-B14F-4D97-AF65-F5344CB8AC3E}">
        <p14:creationId xmlns:p14="http://schemas.microsoft.com/office/powerpoint/2010/main" val="39609626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68</a:t>
            </a:fld>
            <a:endParaRPr lang="en-US"/>
          </a:p>
        </p:txBody>
      </p:sp>
    </p:spTree>
    <p:extLst>
      <p:ext uri="{BB962C8B-B14F-4D97-AF65-F5344CB8AC3E}">
        <p14:creationId xmlns:p14="http://schemas.microsoft.com/office/powerpoint/2010/main" val="13433043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69</a:t>
            </a:fld>
            <a:endParaRPr lang="en-US"/>
          </a:p>
        </p:txBody>
      </p:sp>
    </p:spTree>
    <p:extLst>
      <p:ext uri="{BB962C8B-B14F-4D97-AF65-F5344CB8AC3E}">
        <p14:creationId xmlns:p14="http://schemas.microsoft.com/office/powerpoint/2010/main" val="29202821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70</a:t>
            </a:fld>
            <a:endParaRPr lang="en-US"/>
          </a:p>
        </p:txBody>
      </p:sp>
    </p:spTree>
    <p:extLst>
      <p:ext uri="{BB962C8B-B14F-4D97-AF65-F5344CB8AC3E}">
        <p14:creationId xmlns:p14="http://schemas.microsoft.com/office/powerpoint/2010/main" val="2994076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a:t>
            </a:fld>
            <a:endParaRPr lang="en-US"/>
          </a:p>
        </p:txBody>
      </p:sp>
    </p:spTree>
    <p:extLst>
      <p:ext uri="{BB962C8B-B14F-4D97-AF65-F5344CB8AC3E}">
        <p14:creationId xmlns:p14="http://schemas.microsoft.com/office/powerpoint/2010/main" val="13137158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71</a:t>
            </a:fld>
            <a:endParaRPr lang="en-US"/>
          </a:p>
        </p:txBody>
      </p:sp>
    </p:spTree>
    <p:extLst>
      <p:ext uri="{BB962C8B-B14F-4D97-AF65-F5344CB8AC3E}">
        <p14:creationId xmlns:p14="http://schemas.microsoft.com/office/powerpoint/2010/main" val="34217358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72</a:t>
            </a:fld>
            <a:endParaRPr lang="en-US"/>
          </a:p>
        </p:txBody>
      </p:sp>
    </p:spTree>
    <p:extLst>
      <p:ext uri="{BB962C8B-B14F-4D97-AF65-F5344CB8AC3E}">
        <p14:creationId xmlns:p14="http://schemas.microsoft.com/office/powerpoint/2010/main" val="20053996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73</a:t>
            </a:fld>
            <a:endParaRPr lang="en-US"/>
          </a:p>
        </p:txBody>
      </p:sp>
    </p:spTree>
    <p:extLst>
      <p:ext uri="{BB962C8B-B14F-4D97-AF65-F5344CB8AC3E}">
        <p14:creationId xmlns:p14="http://schemas.microsoft.com/office/powerpoint/2010/main" val="33085126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74</a:t>
            </a:fld>
            <a:endParaRPr lang="en-US"/>
          </a:p>
        </p:txBody>
      </p:sp>
    </p:spTree>
    <p:extLst>
      <p:ext uri="{BB962C8B-B14F-4D97-AF65-F5344CB8AC3E}">
        <p14:creationId xmlns:p14="http://schemas.microsoft.com/office/powerpoint/2010/main" val="39963168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75</a:t>
            </a:fld>
            <a:endParaRPr lang="en-US"/>
          </a:p>
        </p:txBody>
      </p:sp>
    </p:spTree>
    <p:extLst>
      <p:ext uri="{BB962C8B-B14F-4D97-AF65-F5344CB8AC3E}">
        <p14:creationId xmlns:p14="http://schemas.microsoft.com/office/powerpoint/2010/main" val="2951353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76</a:t>
            </a:fld>
            <a:endParaRPr lang="en-US"/>
          </a:p>
        </p:txBody>
      </p:sp>
    </p:spTree>
    <p:extLst>
      <p:ext uri="{BB962C8B-B14F-4D97-AF65-F5344CB8AC3E}">
        <p14:creationId xmlns:p14="http://schemas.microsoft.com/office/powerpoint/2010/main" val="2383239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77</a:t>
            </a:fld>
            <a:endParaRPr lang="en-US"/>
          </a:p>
        </p:txBody>
      </p:sp>
    </p:spTree>
    <p:extLst>
      <p:ext uri="{BB962C8B-B14F-4D97-AF65-F5344CB8AC3E}">
        <p14:creationId xmlns:p14="http://schemas.microsoft.com/office/powerpoint/2010/main" val="31247049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78</a:t>
            </a:fld>
            <a:endParaRPr lang="en-US"/>
          </a:p>
        </p:txBody>
      </p:sp>
    </p:spTree>
    <p:extLst>
      <p:ext uri="{BB962C8B-B14F-4D97-AF65-F5344CB8AC3E}">
        <p14:creationId xmlns:p14="http://schemas.microsoft.com/office/powerpoint/2010/main" val="42236438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79</a:t>
            </a:fld>
            <a:endParaRPr lang="en-US"/>
          </a:p>
        </p:txBody>
      </p:sp>
    </p:spTree>
    <p:extLst>
      <p:ext uri="{BB962C8B-B14F-4D97-AF65-F5344CB8AC3E}">
        <p14:creationId xmlns:p14="http://schemas.microsoft.com/office/powerpoint/2010/main" val="29365816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80</a:t>
            </a:fld>
            <a:endParaRPr lang="en-US"/>
          </a:p>
        </p:txBody>
      </p:sp>
    </p:spTree>
    <p:extLst>
      <p:ext uri="{BB962C8B-B14F-4D97-AF65-F5344CB8AC3E}">
        <p14:creationId xmlns:p14="http://schemas.microsoft.com/office/powerpoint/2010/main" val="4120154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a:t>
            </a:fld>
            <a:endParaRPr lang="en-US"/>
          </a:p>
        </p:txBody>
      </p:sp>
    </p:spTree>
    <p:extLst>
      <p:ext uri="{BB962C8B-B14F-4D97-AF65-F5344CB8AC3E}">
        <p14:creationId xmlns:p14="http://schemas.microsoft.com/office/powerpoint/2010/main" val="28474435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81</a:t>
            </a:fld>
            <a:endParaRPr lang="en-US"/>
          </a:p>
        </p:txBody>
      </p:sp>
    </p:spTree>
    <p:extLst>
      <p:ext uri="{BB962C8B-B14F-4D97-AF65-F5344CB8AC3E}">
        <p14:creationId xmlns:p14="http://schemas.microsoft.com/office/powerpoint/2010/main" val="21593009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82</a:t>
            </a:fld>
            <a:endParaRPr lang="en-US"/>
          </a:p>
        </p:txBody>
      </p:sp>
    </p:spTree>
    <p:extLst>
      <p:ext uri="{BB962C8B-B14F-4D97-AF65-F5344CB8AC3E}">
        <p14:creationId xmlns:p14="http://schemas.microsoft.com/office/powerpoint/2010/main" val="5836157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83</a:t>
            </a:fld>
            <a:endParaRPr lang="en-US"/>
          </a:p>
        </p:txBody>
      </p:sp>
    </p:spTree>
    <p:extLst>
      <p:ext uri="{BB962C8B-B14F-4D97-AF65-F5344CB8AC3E}">
        <p14:creationId xmlns:p14="http://schemas.microsoft.com/office/powerpoint/2010/main" val="13802549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84</a:t>
            </a:fld>
            <a:endParaRPr lang="en-US"/>
          </a:p>
        </p:txBody>
      </p:sp>
    </p:spTree>
    <p:extLst>
      <p:ext uri="{BB962C8B-B14F-4D97-AF65-F5344CB8AC3E}">
        <p14:creationId xmlns:p14="http://schemas.microsoft.com/office/powerpoint/2010/main" val="42628848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85</a:t>
            </a:fld>
            <a:endParaRPr lang="en-US"/>
          </a:p>
        </p:txBody>
      </p:sp>
    </p:spTree>
    <p:extLst>
      <p:ext uri="{BB962C8B-B14F-4D97-AF65-F5344CB8AC3E}">
        <p14:creationId xmlns:p14="http://schemas.microsoft.com/office/powerpoint/2010/main" val="14323762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86</a:t>
            </a:fld>
            <a:endParaRPr lang="en-US"/>
          </a:p>
        </p:txBody>
      </p:sp>
    </p:spTree>
    <p:extLst>
      <p:ext uri="{BB962C8B-B14F-4D97-AF65-F5344CB8AC3E}">
        <p14:creationId xmlns:p14="http://schemas.microsoft.com/office/powerpoint/2010/main" val="9869162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87</a:t>
            </a:fld>
            <a:endParaRPr lang="en-US"/>
          </a:p>
        </p:txBody>
      </p:sp>
    </p:spTree>
    <p:extLst>
      <p:ext uri="{BB962C8B-B14F-4D97-AF65-F5344CB8AC3E}">
        <p14:creationId xmlns:p14="http://schemas.microsoft.com/office/powerpoint/2010/main" val="8464227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88</a:t>
            </a:fld>
            <a:endParaRPr lang="en-US"/>
          </a:p>
        </p:txBody>
      </p:sp>
    </p:spTree>
    <p:extLst>
      <p:ext uri="{BB962C8B-B14F-4D97-AF65-F5344CB8AC3E}">
        <p14:creationId xmlns:p14="http://schemas.microsoft.com/office/powerpoint/2010/main" val="1816116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89</a:t>
            </a:fld>
            <a:endParaRPr lang="en-US"/>
          </a:p>
        </p:txBody>
      </p:sp>
    </p:spTree>
    <p:extLst>
      <p:ext uri="{BB962C8B-B14F-4D97-AF65-F5344CB8AC3E}">
        <p14:creationId xmlns:p14="http://schemas.microsoft.com/office/powerpoint/2010/main" val="22508456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90</a:t>
            </a:fld>
            <a:endParaRPr lang="en-US"/>
          </a:p>
        </p:txBody>
      </p:sp>
    </p:spTree>
    <p:extLst>
      <p:ext uri="{BB962C8B-B14F-4D97-AF65-F5344CB8AC3E}">
        <p14:creationId xmlns:p14="http://schemas.microsoft.com/office/powerpoint/2010/main" val="640337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a:t>
            </a:fld>
            <a:endParaRPr lang="en-US"/>
          </a:p>
        </p:txBody>
      </p:sp>
    </p:spTree>
    <p:extLst>
      <p:ext uri="{BB962C8B-B14F-4D97-AF65-F5344CB8AC3E}">
        <p14:creationId xmlns:p14="http://schemas.microsoft.com/office/powerpoint/2010/main" val="36782387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91</a:t>
            </a:fld>
            <a:endParaRPr lang="en-US"/>
          </a:p>
        </p:txBody>
      </p:sp>
    </p:spTree>
    <p:extLst>
      <p:ext uri="{BB962C8B-B14F-4D97-AF65-F5344CB8AC3E}">
        <p14:creationId xmlns:p14="http://schemas.microsoft.com/office/powerpoint/2010/main" val="35608464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92</a:t>
            </a:fld>
            <a:endParaRPr lang="en-US"/>
          </a:p>
        </p:txBody>
      </p:sp>
    </p:spTree>
    <p:extLst>
      <p:ext uri="{BB962C8B-B14F-4D97-AF65-F5344CB8AC3E}">
        <p14:creationId xmlns:p14="http://schemas.microsoft.com/office/powerpoint/2010/main" val="42411135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93</a:t>
            </a:fld>
            <a:endParaRPr lang="en-US"/>
          </a:p>
        </p:txBody>
      </p:sp>
    </p:spTree>
    <p:extLst>
      <p:ext uri="{BB962C8B-B14F-4D97-AF65-F5344CB8AC3E}">
        <p14:creationId xmlns:p14="http://schemas.microsoft.com/office/powerpoint/2010/main" val="16404694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94</a:t>
            </a:fld>
            <a:endParaRPr lang="en-US"/>
          </a:p>
        </p:txBody>
      </p:sp>
    </p:spTree>
    <p:extLst>
      <p:ext uri="{BB962C8B-B14F-4D97-AF65-F5344CB8AC3E}">
        <p14:creationId xmlns:p14="http://schemas.microsoft.com/office/powerpoint/2010/main" val="28350684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95</a:t>
            </a:fld>
            <a:endParaRPr lang="en-US"/>
          </a:p>
        </p:txBody>
      </p:sp>
    </p:spTree>
    <p:extLst>
      <p:ext uri="{BB962C8B-B14F-4D97-AF65-F5344CB8AC3E}">
        <p14:creationId xmlns:p14="http://schemas.microsoft.com/office/powerpoint/2010/main" val="41322373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96</a:t>
            </a:fld>
            <a:endParaRPr lang="en-US"/>
          </a:p>
        </p:txBody>
      </p:sp>
    </p:spTree>
    <p:extLst>
      <p:ext uri="{BB962C8B-B14F-4D97-AF65-F5344CB8AC3E}">
        <p14:creationId xmlns:p14="http://schemas.microsoft.com/office/powerpoint/2010/main" val="12491738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97</a:t>
            </a:fld>
            <a:endParaRPr lang="en-US"/>
          </a:p>
        </p:txBody>
      </p:sp>
    </p:spTree>
    <p:extLst>
      <p:ext uri="{BB962C8B-B14F-4D97-AF65-F5344CB8AC3E}">
        <p14:creationId xmlns:p14="http://schemas.microsoft.com/office/powerpoint/2010/main" val="344115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98</a:t>
            </a:fld>
            <a:endParaRPr lang="en-US"/>
          </a:p>
        </p:txBody>
      </p:sp>
    </p:spTree>
    <p:extLst>
      <p:ext uri="{BB962C8B-B14F-4D97-AF65-F5344CB8AC3E}">
        <p14:creationId xmlns:p14="http://schemas.microsoft.com/office/powerpoint/2010/main" val="9123251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99</a:t>
            </a:fld>
            <a:endParaRPr lang="en-US"/>
          </a:p>
        </p:txBody>
      </p:sp>
    </p:spTree>
    <p:extLst>
      <p:ext uri="{BB962C8B-B14F-4D97-AF65-F5344CB8AC3E}">
        <p14:creationId xmlns:p14="http://schemas.microsoft.com/office/powerpoint/2010/main" val="167508693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11A33CC-94A2-4EBB-B74C-FC76003F51E3}" type="slidenum">
              <a:rPr lang="en-US" smtClean="0"/>
              <a:pPr>
                <a:defRPr/>
              </a:pPr>
              <a:t>100</a:t>
            </a:fld>
            <a:endParaRPr lang="en-US"/>
          </a:p>
        </p:txBody>
      </p:sp>
    </p:spTree>
    <p:extLst>
      <p:ext uri="{BB962C8B-B14F-4D97-AF65-F5344CB8AC3E}">
        <p14:creationId xmlns:p14="http://schemas.microsoft.com/office/powerpoint/2010/main" val="3187896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flipH="1">
            <a:off x="134969"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13"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11"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7"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9"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
        <p:nvSpPr>
          <p:cNvPr id="81932" name="Rectangle 12"/>
          <p:cNvSpPr>
            <a:spLocks noGrp="1" noChangeArrowheads="1"/>
          </p:cNvSpPr>
          <p:nvPr>
            <p:ph type="ctrTitle"/>
          </p:nvPr>
        </p:nvSpPr>
        <p:spPr>
          <a:xfrm>
            <a:off x="214282" y="1676400"/>
            <a:ext cx="7929618" cy="1462088"/>
          </a:xfrm>
        </p:spPr>
        <p:txBody>
          <a:bodyPr/>
          <a:lstStyle>
            <a:lvl1pPr>
              <a:defRPr b="1">
                <a:effectLst>
                  <a:outerShdw blurRad="50800" dist="38100" dir="8100000" algn="tr" rotWithShape="0">
                    <a:prstClr val="black">
                      <a:alpha val="40000"/>
                    </a:prstClr>
                  </a:outerShdw>
                </a:effectLst>
                <a:cs typeface="B Titr" pitchFamily="2" charset="-78"/>
              </a:defRPr>
            </a:lvl1pPr>
          </a:lstStyle>
          <a:p>
            <a:r>
              <a:rPr lang="en-US"/>
              <a:t>Click to edit Master title style</a:t>
            </a:r>
            <a:endParaRPr lang="en-US" dirty="0"/>
          </a:p>
        </p:txBody>
      </p:sp>
      <p:sp>
        <p:nvSpPr>
          <p:cNvPr id="81933" name="Rectangle 13"/>
          <p:cNvSpPr>
            <a:spLocks noGrp="1" noChangeArrowheads="1"/>
          </p:cNvSpPr>
          <p:nvPr>
            <p:ph type="subTitle" idx="1"/>
          </p:nvPr>
        </p:nvSpPr>
        <p:spPr>
          <a:xfrm>
            <a:off x="1371600" y="3886200"/>
            <a:ext cx="6400800" cy="1752600"/>
          </a:xfrm>
        </p:spPr>
        <p:txBody>
          <a:bodyPr/>
          <a:lstStyle>
            <a:lvl1pPr marL="0" indent="0" algn="ctr" rtl="1">
              <a:buFont typeface="Wingdings" pitchFamily="2" charset="2"/>
              <a:buNone/>
              <a:defRPr sz="2400" b="1">
                <a:solidFill>
                  <a:schemeClr val="bg1">
                    <a:lumMod val="50000"/>
                  </a:schemeClr>
                </a:solidFill>
                <a:cs typeface="B Lotus" pitchFamily="2" charset="-78"/>
              </a:defRPr>
            </a:lvl1pPr>
          </a:lstStyle>
          <a:p>
            <a:r>
              <a:rPr lang="en-US"/>
              <a:t>Click to edit Master subtitle style</a:t>
            </a:r>
            <a:endParaRPr lang="en-US" dirty="0"/>
          </a:p>
        </p:txBody>
      </p:sp>
      <p:sp>
        <p:nvSpPr>
          <p:cNvPr id="29" name="TextBox 28"/>
          <p:cNvSpPr txBox="1"/>
          <p:nvPr userDrawn="1"/>
        </p:nvSpPr>
        <p:spPr>
          <a:xfrm>
            <a:off x="357158" y="202148"/>
            <a:ext cx="8501122" cy="400110"/>
          </a:xfrm>
          <a:prstGeom prst="rect">
            <a:avLst/>
          </a:prstGeom>
          <a:noFill/>
        </p:spPr>
        <p:txBody>
          <a:bodyPr wrap="square" rtlCol="1">
            <a:spAutoFit/>
          </a:bodyPr>
          <a:lstStyle/>
          <a:p>
            <a:pPr algn="ctr"/>
            <a:r>
              <a:rPr lang="fa-IR" sz="2000" dirty="0">
                <a:cs typeface="+mn-cs"/>
              </a:rPr>
              <a:t>به نام خداوند جان و خرد</a:t>
            </a:r>
          </a:p>
        </p:txBody>
      </p:sp>
      <p:sp>
        <p:nvSpPr>
          <p:cNvPr id="31" name="Content Placeholder 30"/>
          <p:cNvSpPr>
            <a:spLocks noGrp="1"/>
          </p:cNvSpPr>
          <p:nvPr>
            <p:ph sz="quarter" idx="10"/>
          </p:nvPr>
        </p:nvSpPr>
        <p:spPr>
          <a:xfrm>
            <a:off x="214282" y="1033446"/>
            <a:ext cx="7929618" cy="642937"/>
          </a:xfrm>
        </p:spPr>
        <p:txBody>
          <a:bodyPr/>
          <a:lstStyle>
            <a:lvl1pPr algn="r" rtl="1">
              <a:buNone/>
              <a:defRPr sz="3000" b="1">
                <a:cs typeface="+mn-cs"/>
              </a:defRPr>
            </a:lvl1pPr>
          </a:lstStyle>
          <a:p>
            <a:pPr lvl="0"/>
            <a:r>
              <a:rPr lang="en-US"/>
              <a:t>Click to edit Master text styles</a:t>
            </a:r>
          </a:p>
        </p:txBody>
      </p:sp>
    </p:spTree>
  </p:cSld>
  <p:clrMapOvr>
    <a:masterClrMapping/>
  </p:clrMapOvr>
  <p:transition spd="med">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blinds(horizontal)">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81932"/>
                                        </p:tgtEl>
                                        <p:attrNameLst>
                                          <p:attrName>style.visibility</p:attrName>
                                        </p:attrNameLst>
                                      </p:cBhvr>
                                      <p:to>
                                        <p:strVal val="visible"/>
                                      </p:to>
                                    </p:set>
                                    <p:anim calcmode="lin" valueType="num">
                                      <p:cBhvr>
                                        <p:cTn id="12" dur="1000" fill="hold"/>
                                        <p:tgtEl>
                                          <p:spTgt spid="81932"/>
                                        </p:tgtEl>
                                        <p:attrNameLst>
                                          <p:attrName>ppt_w</p:attrName>
                                        </p:attrNameLst>
                                      </p:cBhvr>
                                      <p:tavLst>
                                        <p:tav tm="0">
                                          <p:val>
                                            <p:fltVal val="0"/>
                                          </p:val>
                                        </p:tav>
                                        <p:tav tm="100000">
                                          <p:val>
                                            <p:strVal val="#ppt_w"/>
                                          </p:val>
                                        </p:tav>
                                      </p:tavLst>
                                    </p:anim>
                                    <p:anim calcmode="lin" valueType="num">
                                      <p:cBhvr>
                                        <p:cTn id="13" dur="1000" fill="hold"/>
                                        <p:tgtEl>
                                          <p:spTgt spid="8193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9" presetClass="entr" presetSubtype="0" fill="hold" grpId="0" nodeType="afterEffect">
                                  <p:stCondLst>
                                    <p:cond delay="0"/>
                                  </p:stCondLst>
                                  <p:childTnLst>
                                    <p:set>
                                      <p:cBhvr>
                                        <p:cTn id="16" dur="1" fill="hold">
                                          <p:stCondLst>
                                            <p:cond delay="0"/>
                                          </p:stCondLst>
                                        </p:cTn>
                                        <p:tgtEl>
                                          <p:spTgt spid="81933">
                                            <p:txEl>
                                              <p:pRg st="0" end="0"/>
                                            </p:txEl>
                                          </p:spTgt>
                                        </p:tgtEl>
                                        <p:attrNameLst>
                                          <p:attrName>style.visibility</p:attrName>
                                        </p:attrNameLst>
                                      </p:cBhvr>
                                      <p:to>
                                        <p:strVal val="visible"/>
                                      </p:to>
                                    </p:set>
                                    <p:anim calcmode="lin" valueType="num">
                                      <p:cBhvr>
                                        <p:cTn id="17" dur="1000" fill="hold"/>
                                        <p:tgtEl>
                                          <p:spTgt spid="81933">
                                            <p:txEl>
                                              <p:pRg st="0" end="0"/>
                                            </p:txEl>
                                          </p:spTgt>
                                        </p:tgtEl>
                                        <p:attrNameLst>
                                          <p:attrName>ppt_x</p:attrName>
                                        </p:attrNameLst>
                                      </p:cBhvr>
                                      <p:tavLst>
                                        <p:tav tm="0">
                                          <p:val>
                                            <p:strVal val="#ppt_x-.2"/>
                                          </p:val>
                                        </p:tav>
                                        <p:tav tm="100000">
                                          <p:val>
                                            <p:strVal val="#ppt_x"/>
                                          </p:val>
                                        </p:tav>
                                      </p:tavLst>
                                    </p:anim>
                                    <p:anim calcmode="lin" valueType="num">
                                      <p:cBhvr>
                                        <p:cTn id="18" dur="1000" fill="hold"/>
                                        <p:tgtEl>
                                          <p:spTgt spid="8193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819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2" grpId="0"/>
      <p:bldP spid="81933" grpId="0" build="p">
        <p:tmplLst>
          <p:tmpl lvl="1">
            <p:tnLst>
              <p:par>
                <p:cTn presetID="29" presetClass="entr" presetSubtype="0" fill="hold" nodeType="afterEffect">
                  <p:stCondLst>
                    <p:cond delay="0"/>
                  </p:stCondLst>
                  <p:childTnLst>
                    <p:set>
                      <p:cBhvr>
                        <p:cTn dur="1" fill="hold">
                          <p:stCondLst>
                            <p:cond delay="0"/>
                          </p:stCondLst>
                        </p:cTn>
                        <p:tgtEl>
                          <p:spTgt spid="81933"/>
                        </p:tgtEl>
                        <p:attrNameLst>
                          <p:attrName>style.visibility</p:attrName>
                        </p:attrNameLst>
                      </p:cBhvr>
                      <p:to>
                        <p:strVal val="visible"/>
                      </p:to>
                    </p:set>
                    <p:anim calcmode="lin" valueType="num">
                      <p:cBhvr>
                        <p:cTn dur="1000" fill="hold"/>
                        <p:tgtEl>
                          <p:spTgt spid="81933"/>
                        </p:tgtEl>
                        <p:attrNameLst>
                          <p:attrName>ppt_x</p:attrName>
                        </p:attrNameLst>
                      </p:cBhvr>
                      <p:tavLst>
                        <p:tav tm="0">
                          <p:val>
                            <p:strVal val="#ppt_x-.2"/>
                          </p:val>
                        </p:tav>
                        <p:tav tm="100000">
                          <p:val>
                            <p:strVal val="#ppt_x"/>
                          </p:val>
                        </p:tav>
                      </p:tavLst>
                    </p:anim>
                    <p:anim calcmode="lin" valueType="num">
                      <p:cBhvr>
                        <p:cTn dur="1000" fill="hold"/>
                        <p:tgtEl>
                          <p:spTgt spid="81933"/>
                        </p:tgtEl>
                        <p:attrNameLst>
                          <p:attrName>ppt_y</p:attrName>
                        </p:attrNameLst>
                      </p:cBhvr>
                      <p:tavLst>
                        <p:tav tm="0">
                          <p:val>
                            <p:strVal val="#ppt_y"/>
                          </p:val>
                        </p:tav>
                        <p:tav tm="100000">
                          <p:val>
                            <p:strVal val="#ppt_y"/>
                          </p:val>
                        </p:tav>
                      </p:tavLst>
                    </p:anim>
                    <p:animEffect transition="in" filter="wipe(right)" prLst="gradientSize: 0.1">
                      <p:cBhvr>
                        <p:cTn dur="1000"/>
                        <p:tgtEl>
                          <p:spTgt spid="81933"/>
                        </p:tgtEl>
                      </p:cBhvr>
                    </p:animEffect>
                  </p:childTnLst>
                </p:cTn>
              </p:par>
            </p:tnLst>
          </p:tmpl>
        </p:tmplLst>
      </p:bldP>
      <p:bldP spid="31" grpId="0" build="p">
        <p:tmplLst>
          <p:tmpl lvl="1">
            <p:tnLst>
              <p:par>
                <p:cTn presetID="3"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blinds(horizontal)">
                      <p:cBhvr>
                        <p:cTn dur="500"/>
                        <p:tgtEl>
                          <p:spTgt spid="31"/>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E99398DE-CCF9-43A9-B2E0-1E21A4264BCE}" type="slidenum">
              <a:rPr lang="en-US"/>
              <a:pPr>
                <a:defRPr/>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54DD1EB-2C95-4CED-AEF8-65D3135B4155}" type="slidenum">
              <a:rPr lang="en-US"/>
              <a:pPr>
                <a:defRPr/>
              </a:pPr>
              <a:t>‹#›</a:t>
            </a:fld>
            <a:endParaRPr lang="en-US"/>
          </a:p>
        </p:txBody>
      </p:sp>
      <p:grpSp>
        <p:nvGrpSpPr>
          <p:cNvPr id="18" name="Group 2"/>
          <p:cNvGrpSpPr>
            <a:grpSpLocks/>
          </p:cNvGrpSpPr>
          <p:nvPr userDrawn="1"/>
        </p:nvGrpSpPr>
        <p:grpSpPr bwMode="auto">
          <a:xfrm flipH="1">
            <a:off x="134969" y="946958"/>
            <a:ext cx="9009063" cy="1052513"/>
            <a:chOff x="0" y="1536"/>
            <a:chExt cx="5675" cy="663"/>
          </a:xfrm>
        </p:grpSpPr>
        <p:grpSp>
          <p:nvGrpSpPr>
            <p:cNvPr id="19" name="Group 3"/>
            <p:cNvGrpSpPr>
              <a:grpSpLocks/>
            </p:cNvGrpSpPr>
            <p:nvPr/>
          </p:nvGrpSpPr>
          <p:grpSpPr bwMode="auto">
            <a:xfrm>
              <a:off x="185" y="1604"/>
              <a:ext cx="449" cy="299"/>
              <a:chOff x="720" y="336"/>
              <a:chExt cx="624" cy="432"/>
            </a:xfrm>
          </p:grpSpPr>
          <p:sp>
            <p:nvSpPr>
              <p:cNvPr id="26"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7"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20" name="Group 6"/>
            <p:cNvGrpSpPr>
              <a:grpSpLocks/>
            </p:cNvGrpSpPr>
            <p:nvPr/>
          </p:nvGrpSpPr>
          <p:grpSpPr bwMode="auto">
            <a:xfrm>
              <a:off x="263" y="1870"/>
              <a:ext cx="466" cy="299"/>
              <a:chOff x="912" y="2640"/>
              <a:chExt cx="672" cy="432"/>
            </a:xfrm>
          </p:grpSpPr>
          <p:sp>
            <p:nvSpPr>
              <p:cNvPr id="24"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5"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1"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2"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3"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85720" y="214313"/>
            <a:ext cx="7858179" cy="146208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13A62AD5-6432-4EED-8B89-F48E35F876C3}" type="slidenum">
              <a:rPr lang="en-US"/>
              <a:pPr>
                <a:defRPr/>
              </a:pPr>
              <a:t>‹#›</a:t>
            </a:fld>
            <a:endParaRPr lang="en-US"/>
          </a:p>
        </p:txBody>
      </p:sp>
      <p:grpSp>
        <p:nvGrpSpPr>
          <p:cNvPr id="17" name="Group 2"/>
          <p:cNvGrpSpPr>
            <a:grpSpLocks/>
          </p:cNvGrpSpPr>
          <p:nvPr userDrawn="1"/>
        </p:nvGrpSpPr>
        <p:grpSpPr bwMode="auto">
          <a:xfrm flipH="1">
            <a:off x="134969" y="946958"/>
            <a:ext cx="9009063" cy="1052513"/>
            <a:chOff x="0" y="1536"/>
            <a:chExt cx="5675" cy="663"/>
          </a:xfrm>
        </p:grpSpPr>
        <p:grpSp>
          <p:nvGrpSpPr>
            <p:cNvPr id="18" name="Group 3"/>
            <p:cNvGrpSpPr>
              <a:grpSpLocks/>
            </p:cNvGrpSpPr>
            <p:nvPr/>
          </p:nvGrpSpPr>
          <p:grpSpPr bwMode="auto">
            <a:xfrm>
              <a:off x="185" y="1604"/>
              <a:ext cx="449" cy="299"/>
              <a:chOff x="720" y="336"/>
              <a:chExt cx="624" cy="432"/>
            </a:xfrm>
          </p:grpSpPr>
          <p:sp>
            <p:nvSpPr>
              <p:cNvPr id="25"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6"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19" name="Group 6"/>
            <p:cNvGrpSpPr>
              <a:grpSpLocks/>
            </p:cNvGrpSpPr>
            <p:nvPr/>
          </p:nvGrpSpPr>
          <p:grpSpPr bwMode="auto">
            <a:xfrm>
              <a:off x="263" y="1870"/>
              <a:ext cx="466" cy="299"/>
              <a:chOff x="912" y="2640"/>
              <a:chExt cx="672" cy="432"/>
            </a:xfrm>
          </p:grpSpPr>
          <p:sp>
            <p:nvSpPr>
              <p:cNvPr id="23"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4"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0"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1"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2"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04050" y="214313"/>
            <a:ext cx="1951038" cy="5918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50938" y="214313"/>
            <a:ext cx="5700712" cy="5918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EAD8FFEE-024A-440C-8B2B-2ACDB86E071F}" type="slidenum">
              <a:rPr lang="en-US"/>
              <a:pPr>
                <a:defRPr/>
              </a:pPr>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21" y="122873"/>
            <a:ext cx="7715304" cy="1142985"/>
          </a:xfrm>
        </p:spPr>
        <p:txBody>
          <a:bodyPr/>
          <a:lstStyle>
            <a:lvl1pPr>
              <a:defRPr sz="4200"/>
            </a:lvl1pPr>
          </a:lstStyle>
          <a:p>
            <a:r>
              <a:rPr lang="en-US"/>
              <a:t>Click to edit Master title style</a:t>
            </a:r>
            <a:endParaRPr lang="en-US" dirty="0"/>
          </a:p>
        </p:txBody>
      </p:sp>
      <p:sp>
        <p:nvSpPr>
          <p:cNvPr id="3" name="Content Placeholder 2"/>
          <p:cNvSpPr>
            <a:spLocks noGrp="1"/>
          </p:cNvSpPr>
          <p:nvPr>
            <p:ph idx="1"/>
          </p:nvPr>
        </p:nvSpPr>
        <p:spPr>
          <a:xfrm>
            <a:off x="357158" y="1571612"/>
            <a:ext cx="7786742" cy="4786346"/>
          </a:xfrm>
        </p:spPr>
        <p:txBody>
          <a:bodyPr>
            <a:normAutofit/>
          </a:bodyPr>
          <a:lstStyle>
            <a:lvl1pPr>
              <a:defRPr sz="3000"/>
            </a:lvl1pPr>
            <a:lvl2pPr>
              <a:defRPr sz="2600"/>
            </a:lvl2pPr>
            <a:lvl3pPr>
              <a:defRPr sz="2400"/>
            </a:lvl3pPr>
            <a:lvl4pPr>
              <a:defRPr sz="22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7" name="Group 2"/>
          <p:cNvGrpSpPr>
            <a:grpSpLocks/>
          </p:cNvGrpSpPr>
          <p:nvPr userDrawn="1"/>
        </p:nvGrpSpPr>
        <p:grpSpPr bwMode="auto">
          <a:xfrm flipH="1">
            <a:off x="66705" y="-83"/>
            <a:ext cx="9077326" cy="1628776"/>
            <a:chOff x="0" y="1199"/>
            <a:chExt cx="5718" cy="1026"/>
          </a:xfrm>
        </p:grpSpPr>
        <p:grpSp>
          <p:nvGrpSpPr>
            <p:cNvPr id="28" name="Group 3"/>
            <p:cNvGrpSpPr>
              <a:grpSpLocks/>
            </p:cNvGrpSpPr>
            <p:nvPr/>
          </p:nvGrpSpPr>
          <p:grpSpPr bwMode="auto">
            <a:xfrm>
              <a:off x="0" y="1199"/>
              <a:ext cx="5717" cy="1026"/>
              <a:chOff x="463" y="-248"/>
              <a:chExt cx="7935" cy="1481"/>
            </a:xfrm>
          </p:grpSpPr>
          <p:sp>
            <p:nvSpPr>
              <p:cNvPr id="35" name="Rectangle 4"/>
              <p:cNvSpPr>
                <a:spLocks noChangeArrowheads="1"/>
              </p:cNvSpPr>
              <p:nvPr/>
            </p:nvSpPr>
            <p:spPr bwMode="auto">
              <a:xfrm>
                <a:off x="463" y="-248"/>
                <a:ext cx="583" cy="1481"/>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36" name="Rectangle 5"/>
              <p:cNvSpPr>
                <a:spLocks noChangeArrowheads="1"/>
              </p:cNvSpPr>
              <p:nvPr/>
            </p:nvSpPr>
            <p:spPr bwMode="auto">
              <a:xfrm>
                <a:off x="8110" y="42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sp>
          <p:nvSpPr>
            <p:cNvPr id="15" name="Rectangle 8">
              <a:extLst>
                <a:ext uri="{FF2B5EF4-FFF2-40B4-BE49-F238E27FC236}">
                  <a16:creationId xmlns:a16="http://schemas.microsoft.com/office/drawing/2014/main" id="{B64D21D6-1A3A-41D8-B1F5-147347C5C779}"/>
                </a:ext>
              </a:extLst>
            </p:cNvPr>
            <p:cNvSpPr>
              <a:spLocks noChangeArrowheads="1"/>
            </p:cNvSpPr>
            <p:nvPr userDrawn="1"/>
          </p:nvSpPr>
          <p:spPr bwMode="auto">
            <a:xfrm>
              <a:off x="5498" y="1735"/>
              <a:ext cx="184" cy="299"/>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a:cs typeface="Arial" charset="0"/>
              </a:endParaRPr>
            </a:p>
          </p:txBody>
        </p:sp>
        <p:sp>
          <p:nvSpPr>
            <p:cNvPr id="30" name="Rectangle 9"/>
            <p:cNvSpPr>
              <a:spLocks noChangeArrowheads="1"/>
            </p:cNvSpPr>
            <p:nvPr/>
          </p:nvSpPr>
          <p:spPr bwMode="auto">
            <a:xfrm>
              <a:off x="5156" y="1937"/>
              <a:ext cx="562" cy="134"/>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31"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32"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ox(in)">
                                      <p:cBhvr>
                                        <p:cTn id="13" dur="1000"/>
                                        <p:tgtEl>
                                          <p:spTgt spid="3">
                                            <p:txEl>
                                              <p:pRg st="0" end="0"/>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ox(in)">
                                      <p:cBhvr>
                                        <p:cTn id="16" dur="1000"/>
                                        <p:tgtEl>
                                          <p:spTgt spid="3">
                                            <p:txEl>
                                              <p:pRg st="1" end="1"/>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ox(in)">
                                      <p:cBhvr>
                                        <p:cTn id="19" dur="1000"/>
                                        <p:tgtEl>
                                          <p:spTgt spid="3">
                                            <p:txEl>
                                              <p:pRg st="2" end="2"/>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1000"/>
                                        <p:tgtEl>
                                          <p:spTgt spid="3">
                                            <p:txEl>
                                              <p:pRg st="3" end="3"/>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ox(in)">
                                      <p:cBhvr>
                                        <p:cTn id="25"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 presetClass="entr" presetSubtype="16"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2">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3">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4">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 lvl="5">
            <p:tnLst>
              <p:par>
                <p:cTn presetID="4" presetClass="entr" presetSubtype="16"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box(in)">
                      <p:cBhvr>
                        <p:cTn dur="10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F8B44E7A-75B5-49FA-905C-6FD4F8D372F2}" type="slidenum">
              <a:rPr lang="en-US"/>
              <a:pPr>
                <a:defRPr/>
              </a:pPr>
              <a:t>‹#›</a:t>
            </a:fld>
            <a:endParaRPr lang="en-US"/>
          </a:p>
        </p:txBody>
      </p:sp>
      <p:grpSp>
        <p:nvGrpSpPr>
          <p:cNvPr id="17" name="Group 2"/>
          <p:cNvGrpSpPr>
            <a:grpSpLocks/>
          </p:cNvGrpSpPr>
          <p:nvPr userDrawn="1"/>
        </p:nvGrpSpPr>
        <p:grpSpPr bwMode="auto">
          <a:xfrm flipH="1">
            <a:off x="134969" y="946958"/>
            <a:ext cx="9009063" cy="1052513"/>
            <a:chOff x="0" y="1536"/>
            <a:chExt cx="5675" cy="663"/>
          </a:xfrm>
        </p:grpSpPr>
        <p:grpSp>
          <p:nvGrpSpPr>
            <p:cNvPr id="18" name="Group 3"/>
            <p:cNvGrpSpPr>
              <a:grpSpLocks/>
            </p:cNvGrpSpPr>
            <p:nvPr/>
          </p:nvGrpSpPr>
          <p:grpSpPr bwMode="auto">
            <a:xfrm>
              <a:off x="185" y="1604"/>
              <a:ext cx="449" cy="299"/>
              <a:chOff x="720" y="336"/>
              <a:chExt cx="624" cy="432"/>
            </a:xfrm>
          </p:grpSpPr>
          <p:sp>
            <p:nvSpPr>
              <p:cNvPr id="25"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6"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19" name="Group 6"/>
            <p:cNvGrpSpPr>
              <a:grpSpLocks/>
            </p:cNvGrpSpPr>
            <p:nvPr/>
          </p:nvGrpSpPr>
          <p:grpSpPr bwMode="auto">
            <a:xfrm>
              <a:off x="263" y="1870"/>
              <a:ext cx="466" cy="299"/>
              <a:chOff x="912" y="2640"/>
              <a:chExt cx="672" cy="432"/>
            </a:xfrm>
          </p:grpSpPr>
          <p:sp>
            <p:nvSpPr>
              <p:cNvPr id="23"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4"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0"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1"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2"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20" y="214313"/>
            <a:ext cx="7858179" cy="107154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95286" y="1571612"/>
            <a:ext cx="3771872" cy="45609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686" y="1571612"/>
            <a:ext cx="3771872" cy="45609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79A2F70-F960-44D3-B5D6-470E6562F880}" type="slidenum">
              <a:rPr lang="en-US"/>
              <a:pPr>
                <a:defRPr/>
              </a:pPr>
              <a:t>‹#›</a:t>
            </a:fld>
            <a:endParaRPr lang="en-US"/>
          </a:p>
        </p:txBody>
      </p:sp>
      <p:grpSp>
        <p:nvGrpSpPr>
          <p:cNvPr id="18" name="Group 2"/>
          <p:cNvGrpSpPr>
            <a:grpSpLocks/>
          </p:cNvGrpSpPr>
          <p:nvPr userDrawn="1"/>
        </p:nvGrpSpPr>
        <p:grpSpPr bwMode="auto">
          <a:xfrm flipH="1">
            <a:off x="134969" y="571480"/>
            <a:ext cx="9009063" cy="1052513"/>
            <a:chOff x="0" y="1536"/>
            <a:chExt cx="5675" cy="663"/>
          </a:xfrm>
        </p:grpSpPr>
        <p:grpSp>
          <p:nvGrpSpPr>
            <p:cNvPr id="19" name="Group 3"/>
            <p:cNvGrpSpPr>
              <a:grpSpLocks/>
            </p:cNvGrpSpPr>
            <p:nvPr/>
          </p:nvGrpSpPr>
          <p:grpSpPr bwMode="auto">
            <a:xfrm>
              <a:off x="185" y="1604"/>
              <a:ext cx="449" cy="299"/>
              <a:chOff x="720" y="336"/>
              <a:chExt cx="624" cy="432"/>
            </a:xfrm>
          </p:grpSpPr>
          <p:sp>
            <p:nvSpPr>
              <p:cNvPr id="26"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7"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20" name="Group 6"/>
            <p:cNvGrpSpPr>
              <a:grpSpLocks/>
            </p:cNvGrpSpPr>
            <p:nvPr/>
          </p:nvGrpSpPr>
          <p:grpSpPr bwMode="auto">
            <a:xfrm>
              <a:off x="263" y="1870"/>
              <a:ext cx="466" cy="299"/>
              <a:chOff x="912" y="2640"/>
              <a:chExt cx="672" cy="432"/>
            </a:xfrm>
          </p:grpSpPr>
          <p:sp>
            <p:nvSpPr>
              <p:cNvPr id="24"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5"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1"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2"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3"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8596" y="274638"/>
            <a:ext cx="7715304"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E5518781-DAA1-4F79-8B12-98B4CB972C3E}" type="slidenum">
              <a:rPr lang="en-US"/>
              <a:pPr>
                <a:defRPr/>
              </a:pPr>
              <a:t>‹#›</a:t>
            </a:fld>
            <a:endParaRPr lang="en-US"/>
          </a:p>
        </p:txBody>
      </p:sp>
      <p:grpSp>
        <p:nvGrpSpPr>
          <p:cNvPr id="20" name="Group 2"/>
          <p:cNvGrpSpPr>
            <a:grpSpLocks/>
          </p:cNvGrpSpPr>
          <p:nvPr userDrawn="1"/>
        </p:nvGrpSpPr>
        <p:grpSpPr bwMode="auto">
          <a:xfrm flipH="1">
            <a:off x="134969" y="642918"/>
            <a:ext cx="9009063" cy="1052513"/>
            <a:chOff x="0" y="1536"/>
            <a:chExt cx="5675" cy="663"/>
          </a:xfrm>
        </p:grpSpPr>
        <p:grpSp>
          <p:nvGrpSpPr>
            <p:cNvPr id="21" name="Group 3"/>
            <p:cNvGrpSpPr>
              <a:grpSpLocks/>
            </p:cNvGrpSpPr>
            <p:nvPr/>
          </p:nvGrpSpPr>
          <p:grpSpPr bwMode="auto">
            <a:xfrm>
              <a:off x="185" y="1604"/>
              <a:ext cx="449" cy="299"/>
              <a:chOff x="720" y="336"/>
              <a:chExt cx="624" cy="432"/>
            </a:xfrm>
          </p:grpSpPr>
          <p:sp>
            <p:nvSpPr>
              <p:cNvPr id="28"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9"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22" name="Group 6"/>
            <p:cNvGrpSpPr>
              <a:grpSpLocks/>
            </p:cNvGrpSpPr>
            <p:nvPr/>
          </p:nvGrpSpPr>
          <p:grpSpPr bwMode="auto">
            <a:xfrm>
              <a:off x="263" y="1870"/>
              <a:ext cx="466" cy="299"/>
              <a:chOff x="912" y="2640"/>
              <a:chExt cx="672" cy="432"/>
            </a:xfrm>
          </p:grpSpPr>
          <p:sp>
            <p:nvSpPr>
              <p:cNvPr id="26"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7"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23"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4"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5"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6" name="Group 2"/>
          <p:cNvGrpSpPr>
            <a:grpSpLocks/>
          </p:cNvGrpSpPr>
          <p:nvPr userDrawn="1"/>
        </p:nvGrpSpPr>
        <p:grpSpPr bwMode="auto">
          <a:xfrm flipH="1">
            <a:off x="134969" y="544622"/>
            <a:ext cx="9009063" cy="1052513"/>
            <a:chOff x="0" y="1536"/>
            <a:chExt cx="5675" cy="663"/>
          </a:xfrm>
        </p:grpSpPr>
        <p:grpSp>
          <p:nvGrpSpPr>
            <p:cNvPr id="17" name="Group 3"/>
            <p:cNvGrpSpPr>
              <a:grpSpLocks/>
            </p:cNvGrpSpPr>
            <p:nvPr/>
          </p:nvGrpSpPr>
          <p:grpSpPr bwMode="auto">
            <a:xfrm>
              <a:off x="185" y="1604"/>
              <a:ext cx="449" cy="299"/>
              <a:chOff x="720" y="336"/>
              <a:chExt cx="624" cy="432"/>
            </a:xfrm>
          </p:grpSpPr>
          <p:sp>
            <p:nvSpPr>
              <p:cNvPr id="24"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5"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18" name="Group 6"/>
            <p:cNvGrpSpPr>
              <a:grpSpLocks/>
            </p:cNvGrpSpPr>
            <p:nvPr/>
          </p:nvGrpSpPr>
          <p:grpSpPr bwMode="auto">
            <a:xfrm>
              <a:off x="263" y="1870"/>
              <a:ext cx="466" cy="299"/>
              <a:chOff x="912" y="2640"/>
              <a:chExt cx="672" cy="432"/>
            </a:xfrm>
          </p:grpSpPr>
          <p:sp>
            <p:nvSpPr>
              <p:cNvPr id="22"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23"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19"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20"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21" name="Rectangle 11"/>
            <p:cNvSpPr>
              <a:spLocks noChangeArrowheads="1"/>
            </p:cNvSpPr>
            <p:nvPr/>
          </p:nvSpPr>
          <p:spPr bwMode="auto">
            <a:xfrm flipV="1">
              <a:off x="199" y="2054"/>
              <a:ext cx="5476" cy="35"/>
            </a:xfrm>
            <a:prstGeom prst="rect">
              <a:avLst/>
            </a:prstGeom>
            <a:gradFill flip="none" rotWithShape="1">
              <a:gsLst>
                <a:gs pos="0">
                  <a:schemeClr val="bg2"/>
                </a:gs>
                <a:gs pos="100000">
                  <a:schemeClr val="bg1"/>
                </a:gs>
              </a:gsLst>
              <a:lin ang="0" scaled="1"/>
              <a:tileRect/>
            </a:gradFill>
            <a:ln w="9525">
              <a:noFill/>
              <a:miter lim="800000"/>
              <a:headEnd/>
              <a:tailEnd/>
            </a:ln>
            <a:effectLst/>
          </p:spPr>
          <p:txBody>
            <a:bodyPr wrap="none" anchor="ctr"/>
            <a:lstStyle/>
            <a:p>
              <a:pPr>
                <a:defRPr/>
              </a:pPr>
              <a:endParaRPr lang="en-US">
                <a:cs typeface="Arial" charset="0"/>
              </a:endParaRPr>
            </a:p>
          </p:txBody>
        </p:sp>
      </p:grpSp>
      <p:sp>
        <p:nvSpPr>
          <p:cNvPr id="26" name="Title 25"/>
          <p:cNvSpPr>
            <a:spLocks noGrp="1"/>
          </p:cNvSpPr>
          <p:nvPr>
            <p:ph type="title"/>
          </p:nvPr>
        </p:nvSpPr>
        <p:spPr/>
        <p:txBody>
          <a:bodyPr/>
          <a:lstStyle/>
          <a:p>
            <a:r>
              <a:rPr lang="en-US"/>
              <a:t>Click to edit Master title style</a:t>
            </a:r>
            <a:endParaRPr lang="fa-IR"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1+#ppt_w/2"/>
                                          </p:val>
                                        </p:tav>
                                        <p:tav tm="100000">
                                          <p:val>
                                            <p:strVal val="#ppt_x"/>
                                          </p:val>
                                        </p:tav>
                                      </p:tavLst>
                                    </p:anim>
                                    <p:anim calcmode="lin" valueType="num">
                                      <p:cBhvr additive="base">
                                        <p:cTn id="8" dur="10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r Pic">
    <p:spTree>
      <p:nvGrpSpPr>
        <p:cNvPr id="1" name=""/>
        <p:cNvGrpSpPr/>
        <p:nvPr/>
      </p:nvGrpSpPr>
      <p:grpSpPr>
        <a:xfrm>
          <a:off x="0" y="0"/>
          <a:ext cx="0" cy="0"/>
          <a:chOff x="0" y="0"/>
          <a:chExt cx="0" cy="0"/>
        </a:xfrm>
      </p:grpSpPr>
      <p:grpSp>
        <p:nvGrpSpPr>
          <p:cNvPr id="56" name="Group 2"/>
          <p:cNvGrpSpPr>
            <a:grpSpLocks/>
          </p:cNvGrpSpPr>
          <p:nvPr userDrawn="1"/>
        </p:nvGrpSpPr>
        <p:grpSpPr bwMode="auto">
          <a:xfrm flipH="1">
            <a:off x="7986744" y="544622"/>
            <a:ext cx="1157288" cy="1052513"/>
            <a:chOff x="0" y="1536"/>
            <a:chExt cx="729" cy="663"/>
          </a:xfrm>
        </p:grpSpPr>
        <p:grpSp>
          <p:nvGrpSpPr>
            <p:cNvPr id="57" name="Group 3"/>
            <p:cNvGrpSpPr>
              <a:grpSpLocks/>
            </p:cNvGrpSpPr>
            <p:nvPr/>
          </p:nvGrpSpPr>
          <p:grpSpPr bwMode="auto">
            <a:xfrm>
              <a:off x="185" y="1604"/>
              <a:ext cx="449" cy="299"/>
              <a:chOff x="720" y="336"/>
              <a:chExt cx="624" cy="432"/>
            </a:xfrm>
          </p:grpSpPr>
          <p:sp>
            <p:nvSpPr>
              <p:cNvPr id="64" name="Rectangle 4"/>
              <p:cNvSpPr>
                <a:spLocks noChangeArrowheads="1"/>
              </p:cNvSpPr>
              <p:nvPr/>
            </p:nvSpPr>
            <p:spPr bwMode="auto">
              <a:xfrm>
                <a:off x="720" y="336"/>
                <a:ext cx="384" cy="432"/>
              </a:xfrm>
              <a:prstGeom prst="rect">
                <a:avLst/>
              </a:prstGeom>
              <a:gradFill flip="none" rotWithShape="1">
                <a:gsLst>
                  <a:gs pos="0">
                    <a:schemeClr val="folHlink"/>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65" name="Rectangle 5"/>
              <p:cNvSpPr>
                <a:spLocks noChangeArrowheads="1"/>
              </p:cNvSpPr>
              <p:nvPr/>
            </p:nvSpPr>
            <p:spPr bwMode="auto">
              <a:xfrm>
                <a:off x="1056" y="336"/>
                <a:ext cx="288" cy="432"/>
              </a:xfrm>
              <a:prstGeom prst="rect">
                <a:avLst/>
              </a:prstGeom>
              <a:solidFill>
                <a:schemeClr val="folHlink"/>
              </a:solidFill>
              <a:ln w="9525">
                <a:noFill/>
                <a:miter lim="800000"/>
                <a:headEnd/>
                <a:tailEnd/>
              </a:ln>
              <a:effectLst/>
            </p:spPr>
            <p:txBody>
              <a:bodyPr wrap="none" anchor="ctr"/>
              <a:lstStyle/>
              <a:p>
                <a:pPr>
                  <a:defRPr/>
                </a:pPr>
                <a:endParaRPr lang="en-US">
                  <a:cs typeface="Arial" charset="0"/>
                </a:endParaRPr>
              </a:p>
            </p:txBody>
          </p:sp>
        </p:grpSp>
        <p:grpSp>
          <p:nvGrpSpPr>
            <p:cNvPr id="58" name="Group 6"/>
            <p:cNvGrpSpPr>
              <a:grpSpLocks/>
            </p:cNvGrpSpPr>
            <p:nvPr/>
          </p:nvGrpSpPr>
          <p:grpSpPr bwMode="auto">
            <a:xfrm>
              <a:off x="263" y="1870"/>
              <a:ext cx="466" cy="299"/>
              <a:chOff x="912" y="2640"/>
              <a:chExt cx="672" cy="432"/>
            </a:xfrm>
          </p:grpSpPr>
          <p:sp>
            <p:nvSpPr>
              <p:cNvPr id="62" name="Rectangle 7"/>
              <p:cNvSpPr>
                <a:spLocks noChangeArrowheads="1"/>
              </p:cNvSpPr>
              <p:nvPr/>
            </p:nvSpPr>
            <p:spPr bwMode="auto">
              <a:xfrm>
                <a:off x="912" y="2640"/>
                <a:ext cx="384" cy="432"/>
              </a:xfrm>
              <a:prstGeom prst="rect">
                <a:avLst/>
              </a:prstGeom>
              <a:gradFill flip="none" rotWithShape="1">
                <a:gsLst>
                  <a:gs pos="0">
                    <a:schemeClr val="accent2"/>
                  </a:gs>
                  <a:gs pos="100000">
                    <a:schemeClr val="bg1"/>
                  </a:gs>
                </a:gsLst>
                <a:lin ang="10800000" scaled="1"/>
                <a:tileRect/>
              </a:gradFill>
              <a:ln w="9525">
                <a:noFill/>
                <a:miter lim="800000"/>
                <a:headEnd/>
                <a:tailEnd/>
              </a:ln>
              <a:effectLst/>
            </p:spPr>
            <p:txBody>
              <a:bodyPr wrap="none" anchor="ctr"/>
              <a:lstStyle/>
              <a:p>
                <a:pPr>
                  <a:defRPr/>
                </a:pPr>
                <a:endParaRPr lang="en-US">
                  <a:cs typeface="Arial" charset="0"/>
                </a:endParaRPr>
              </a:p>
            </p:txBody>
          </p:sp>
          <p:sp>
            <p:nvSpPr>
              <p:cNvPr id="63" name="Rectangle 8"/>
              <p:cNvSpPr>
                <a:spLocks noChangeArrowheads="1"/>
              </p:cNvSpPr>
              <p:nvPr/>
            </p:nvSpPr>
            <p:spPr bwMode="auto">
              <a:xfrm>
                <a:off x="1248" y="2640"/>
                <a:ext cx="336" cy="432"/>
              </a:xfrm>
              <a:prstGeom prst="rect">
                <a:avLst/>
              </a:prstGeom>
              <a:solidFill>
                <a:schemeClr val="accent2"/>
              </a:solidFill>
              <a:ln w="9525">
                <a:noFill/>
                <a:miter lim="800000"/>
                <a:headEnd/>
                <a:tailEnd/>
              </a:ln>
              <a:effectLst/>
            </p:spPr>
            <p:txBody>
              <a:bodyPr wrap="none" anchor="ctr"/>
              <a:lstStyle/>
              <a:p>
                <a:pPr>
                  <a:defRPr/>
                </a:pPr>
                <a:endParaRPr lang="en-US">
                  <a:cs typeface="Arial" charset="0"/>
                </a:endParaRPr>
              </a:p>
            </p:txBody>
          </p:sp>
        </p:grpSp>
        <p:sp>
          <p:nvSpPr>
            <p:cNvPr id="59" name="Rectangle 9"/>
            <p:cNvSpPr>
              <a:spLocks noChangeArrowheads="1"/>
            </p:cNvSpPr>
            <p:nvPr/>
          </p:nvSpPr>
          <p:spPr bwMode="auto">
            <a:xfrm>
              <a:off x="0" y="1824"/>
              <a:ext cx="353" cy="266"/>
            </a:xfrm>
            <a:prstGeom prst="rect">
              <a:avLst/>
            </a:prstGeom>
            <a:gradFill flip="none" rotWithShape="1">
              <a:gsLst>
                <a:gs pos="0">
                  <a:schemeClr val="bg1"/>
                </a:gs>
                <a:gs pos="100000">
                  <a:schemeClr val="hlink"/>
                </a:gs>
              </a:gsLst>
              <a:lin ang="13500000" scaled="1"/>
              <a:tileRect/>
            </a:gradFill>
            <a:ln w="9525">
              <a:noFill/>
              <a:miter lim="800000"/>
              <a:headEnd/>
              <a:tailEnd/>
            </a:ln>
            <a:effectLst/>
          </p:spPr>
          <p:txBody>
            <a:bodyPr wrap="none" anchor="ctr"/>
            <a:lstStyle/>
            <a:p>
              <a:pPr>
                <a:defRPr/>
              </a:pPr>
              <a:endParaRPr lang="en-US">
                <a:cs typeface="Arial" charset="0"/>
              </a:endParaRPr>
            </a:p>
          </p:txBody>
        </p:sp>
        <p:sp>
          <p:nvSpPr>
            <p:cNvPr id="60"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en-US">
                <a:cs typeface="Arial" charset="0"/>
              </a:endParaRPr>
            </a:p>
          </p:txBody>
        </p:sp>
        <p:sp>
          <p:nvSpPr>
            <p:cNvPr id="61" name="Rectangle 11"/>
            <p:cNvSpPr>
              <a:spLocks noChangeArrowheads="1"/>
            </p:cNvSpPr>
            <p:nvPr/>
          </p:nvSpPr>
          <p:spPr bwMode="auto">
            <a:xfrm flipV="1">
              <a:off x="207" y="2054"/>
              <a:ext cx="522" cy="35"/>
            </a:xfrm>
            <a:prstGeom prst="rect">
              <a:avLst/>
            </a:prstGeom>
            <a:solidFill>
              <a:schemeClr val="tx1"/>
            </a:solidFill>
            <a:ln w="9525">
              <a:noFill/>
              <a:miter lim="800000"/>
              <a:headEnd/>
              <a:tailEnd/>
            </a:ln>
            <a:effectLst/>
          </p:spPr>
          <p:txBody>
            <a:bodyPr wrap="none" anchor="ctr"/>
            <a:lstStyle/>
            <a:p>
              <a:pPr>
                <a:defRPr/>
              </a:pPr>
              <a:endParaRPr lang="en-US">
                <a:cs typeface="Arial" charset="0"/>
              </a:endParaRPr>
            </a:p>
          </p:txBody>
        </p:sp>
      </p:gr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White">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9"/>
          <p:cNvSpPr>
            <a:spLocks noGrp="1" noChangeArrowheads="1"/>
          </p:cNvSpPr>
          <p:nvPr>
            <p:ph type="title"/>
          </p:nvPr>
        </p:nvSpPr>
        <p:spPr bwMode="auto">
          <a:xfrm>
            <a:off x="285721" y="214290"/>
            <a:ext cx="7715304" cy="1033482"/>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rmAutofit/>
          </a:bodyPr>
          <a:lstStyle/>
          <a:p>
            <a:pPr lvl="0"/>
            <a:r>
              <a:rPr lang="en-US"/>
              <a:t>Click to edit Master title style</a:t>
            </a:r>
            <a:endParaRPr lang="en-US" dirty="0"/>
          </a:p>
        </p:txBody>
      </p:sp>
      <p:sp>
        <p:nvSpPr>
          <p:cNvPr id="1034" name="Rectangle 10"/>
          <p:cNvSpPr>
            <a:spLocks noGrp="1" noChangeArrowheads="1"/>
          </p:cNvSpPr>
          <p:nvPr>
            <p:ph type="body" idx="1"/>
          </p:nvPr>
        </p:nvSpPr>
        <p:spPr bwMode="auto">
          <a:xfrm>
            <a:off x="357158" y="1500174"/>
            <a:ext cx="7786742" cy="47863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0907"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smtClean="0">
                <a:cs typeface="Arial" charset="0"/>
              </a:defRPr>
            </a:lvl1pPr>
          </a:lstStyle>
          <a:p>
            <a:pPr>
              <a:defRPr/>
            </a:pPr>
            <a:endParaRPr lang="en-US" dirty="0"/>
          </a:p>
        </p:txBody>
      </p:sp>
      <p:sp>
        <p:nvSpPr>
          <p:cNvPr id="80908"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smtClean="0">
                <a:cs typeface="Arial" charset="0"/>
              </a:defRPr>
            </a:lvl1pPr>
          </a:lstStyle>
          <a:p>
            <a:pPr>
              <a:defRPr/>
            </a:pPr>
            <a:endParaRPr lang="en-US" dirty="0"/>
          </a:p>
        </p:txBody>
      </p:sp>
      <p:sp>
        <p:nvSpPr>
          <p:cNvPr id="80909" name="Rectangle 13"/>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smtClean="0">
                <a:cs typeface="Arial" charset="0"/>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68" r:id="rId2"/>
    <p:sldLayoutId id="2147483669" r:id="rId3"/>
    <p:sldLayoutId id="2147483670" r:id="rId4"/>
    <p:sldLayoutId id="2147483671" r:id="rId5"/>
    <p:sldLayoutId id="2147483672" r:id="rId6"/>
    <p:sldLayoutId id="2147483680" r:id="rId7"/>
    <p:sldLayoutId id="2147483673" r:id="rId8"/>
    <p:sldLayoutId id="2147483679" r:id="rId9"/>
    <p:sldLayoutId id="2147483674" r:id="rId10"/>
    <p:sldLayoutId id="2147483675" r:id="rId11"/>
    <p:sldLayoutId id="2147483676" r:id="rId12"/>
    <p:sldLayoutId id="2147483677" r:id="rId13"/>
  </p:sldLayoutIdLst>
  <p:transition spd="med"/>
  <p:hf hdr="0" ftr="0" dt="0"/>
  <p:txStyles>
    <p:titleStyle>
      <a:lvl1pPr algn="r" rtl="1" eaLnBrk="1" fontAlgn="base" hangingPunct="1">
        <a:spcBef>
          <a:spcPct val="0"/>
        </a:spcBef>
        <a:spcAft>
          <a:spcPct val="0"/>
        </a:spcAft>
        <a:defRPr sz="4400" b="1">
          <a:solidFill>
            <a:schemeClr val="tx2"/>
          </a:solidFill>
          <a:latin typeface="+mj-lt"/>
          <a:ea typeface="+mj-ea"/>
          <a:cs typeface="+mn-cs"/>
        </a:defRPr>
      </a:lvl1pPr>
      <a:lvl2pPr algn="l" rtl="1" eaLnBrk="1" fontAlgn="base" hangingPunct="1">
        <a:spcBef>
          <a:spcPct val="0"/>
        </a:spcBef>
        <a:spcAft>
          <a:spcPct val="0"/>
        </a:spcAft>
        <a:defRPr sz="4400">
          <a:solidFill>
            <a:schemeClr val="tx2"/>
          </a:solidFill>
          <a:latin typeface="Tahoma" pitchFamily="34" charset="0"/>
          <a:cs typeface="Arial" charset="0"/>
        </a:defRPr>
      </a:lvl2pPr>
      <a:lvl3pPr algn="l" rtl="1" eaLnBrk="1" fontAlgn="base" hangingPunct="1">
        <a:spcBef>
          <a:spcPct val="0"/>
        </a:spcBef>
        <a:spcAft>
          <a:spcPct val="0"/>
        </a:spcAft>
        <a:defRPr sz="4400">
          <a:solidFill>
            <a:schemeClr val="tx2"/>
          </a:solidFill>
          <a:latin typeface="Tahoma" pitchFamily="34" charset="0"/>
          <a:cs typeface="Arial" charset="0"/>
        </a:defRPr>
      </a:lvl3pPr>
      <a:lvl4pPr algn="l" rtl="1" eaLnBrk="1" fontAlgn="base" hangingPunct="1">
        <a:spcBef>
          <a:spcPct val="0"/>
        </a:spcBef>
        <a:spcAft>
          <a:spcPct val="0"/>
        </a:spcAft>
        <a:defRPr sz="4400">
          <a:solidFill>
            <a:schemeClr val="tx2"/>
          </a:solidFill>
          <a:latin typeface="Tahoma" pitchFamily="34" charset="0"/>
          <a:cs typeface="Arial" charset="0"/>
        </a:defRPr>
      </a:lvl4pPr>
      <a:lvl5pPr algn="l" rtl="1" eaLnBrk="1" fontAlgn="base" hangingPunct="1">
        <a:spcBef>
          <a:spcPct val="0"/>
        </a:spcBef>
        <a:spcAft>
          <a:spcPct val="0"/>
        </a:spcAft>
        <a:defRPr sz="4400">
          <a:solidFill>
            <a:schemeClr val="tx2"/>
          </a:solidFill>
          <a:latin typeface="Tahoma" pitchFamily="34" charset="0"/>
          <a:cs typeface="Arial" charset="0"/>
        </a:defRPr>
      </a:lvl5pPr>
      <a:lvl6pPr marL="457200" algn="l" rtl="1" eaLnBrk="1" fontAlgn="base" hangingPunct="1">
        <a:spcBef>
          <a:spcPct val="0"/>
        </a:spcBef>
        <a:spcAft>
          <a:spcPct val="0"/>
        </a:spcAft>
        <a:defRPr sz="4400">
          <a:solidFill>
            <a:schemeClr val="tx2"/>
          </a:solidFill>
          <a:latin typeface="Tahoma" pitchFamily="34" charset="0"/>
          <a:cs typeface="Arial" charset="0"/>
        </a:defRPr>
      </a:lvl6pPr>
      <a:lvl7pPr marL="914400" algn="l" rtl="1" eaLnBrk="1" fontAlgn="base" hangingPunct="1">
        <a:spcBef>
          <a:spcPct val="0"/>
        </a:spcBef>
        <a:spcAft>
          <a:spcPct val="0"/>
        </a:spcAft>
        <a:defRPr sz="4400">
          <a:solidFill>
            <a:schemeClr val="tx2"/>
          </a:solidFill>
          <a:latin typeface="Tahoma" pitchFamily="34" charset="0"/>
          <a:cs typeface="Arial" charset="0"/>
        </a:defRPr>
      </a:lvl7pPr>
      <a:lvl8pPr marL="1371600" algn="l" rtl="1" eaLnBrk="1" fontAlgn="base" hangingPunct="1">
        <a:spcBef>
          <a:spcPct val="0"/>
        </a:spcBef>
        <a:spcAft>
          <a:spcPct val="0"/>
        </a:spcAft>
        <a:defRPr sz="4400">
          <a:solidFill>
            <a:schemeClr val="tx2"/>
          </a:solidFill>
          <a:latin typeface="Tahoma" pitchFamily="34" charset="0"/>
          <a:cs typeface="Arial" charset="0"/>
        </a:defRPr>
      </a:lvl8pPr>
      <a:lvl9pPr marL="1828800" algn="l" rtl="1" eaLnBrk="1" fontAlgn="base" hangingPunct="1">
        <a:spcBef>
          <a:spcPct val="0"/>
        </a:spcBef>
        <a:spcAft>
          <a:spcPct val="0"/>
        </a:spcAft>
        <a:defRPr sz="4400">
          <a:solidFill>
            <a:schemeClr val="tx2"/>
          </a:solidFill>
          <a:latin typeface="Tahoma" pitchFamily="34" charset="0"/>
          <a:cs typeface="Arial" charset="0"/>
        </a:defRPr>
      </a:lvl9pPr>
    </p:titleStyle>
    <p:bodyStyle>
      <a:lvl1pPr marL="342900" indent="-342900" algn="r" rtl="1" eaLnBrk="1" fontAlgn="base" hangingPunct="1">
        <a:spcBef>
          <a:spcPct val="20000"/>
        </a:spcBef>
        <a:spcAft>
          <a:spcPct val="0"/>
        </a:spcAft>
        <a:buClr>
          <a:schemeClr val="folHlink"/>
        </a:buClr>
        <a:buSzPct val="60000"/>
        <a:buFont typeface="Wingdings" pitchFamily="2" charset="2"/>
        <a:buChar char="n"/>
        <a:defRPr sz="3200" b="1">
          <a:solidFill>
            <a:schemeClr val="tx1"/>
          </a:solidFill>
          <a:latin typeface="+mn-lt"/>
          <a:ea typeface="+mn-ea"/>
          <a:cs typeface="+mn-cs"/>
        </a:defRPr>
      </a:lvl1pPr>
      <a:lvl2pPr marL="742950" indent="-285750" algn="r" rtl="1" eaLnBrk="1" fontAlgn="base" hangingPunct="1">
        <a:spcBef>
          <a:spcPct val="20000"/>
        </a:spcBef>
        <a:spcAft>
          <a:spcPct val="0"/>
        </a:spcAft>
        <a:buClr>
          <a:schemeClr val="hlink"/>
        </a:buClr>
        <a:buSzPct val="55000"/>
        <a:buFont typeface="Wingdings" pitchFamily="2" charset="2"/>
        <a:buChar char="n"/>
        <a:defRPr sz="2800" b="1">
          <a:solidFill>
            <a:schemeClr val="tx1"/>
          </a:solidFill>
          <a:latin typeface="+mn-lt"/>
          <a:cs typeface="+mn-cs"/>
        </a:defRPr>
      </a:lvl2pPr>
      <a:lvl3pPr marL="1143000" indent="-228600" algn="r" rtl="1" eaLnBrk="1" fontAlgn="base" hangingPunct="1">
        <a:spcBef>
          <a:spcPct val="20000"/>
        </a:spcBef>
        <a:spcAft>
          <a:spcPct val="0"/>
        </a:spcAft>
        <a:buClr>
          <a:schemeClr val="folHlink"/>
        </a:buClr>
        <a:buSzPct val="50000"/>
        <a:buFont typeface="Wingdings" pitchFamily="2" charset="2"/>
        <a:buChar char="n"/>
        <a:defRPr sz="2400" b="1">
          <a:solidFill>
            <a:schemeClr val="tx1"/>
          </a:solidFill>
          <a:latin typeface="+mn-lt"/>
          <a:cs typeface="+mn-cs"/>
        </a:defRPr>
      </a:lvl3pPr>
      <a:lvl4pPr marL="1600200" indent="-228600" algn="r" rtl="1" eaLnBrk="1" fontAlgn="base" hangingPunct="1">
        <a:spcBef>
          <a:spcPct val="20000"/>
        </a:spcBef>
        <a:spcAft>
          <a:spcPct val="0"/>
        </a:spcAft>
        <a:buClr>
          <a:schemeClr val="accent2"/>
        </a:buClr>
        <a:buSzPct val="55000"/>
        <a:buFont typeface="Wingdings" pitchFamily="2" charset="2"/>
        <a:buChar char="n"/>
        <a:defRPr sz="2000" b="1">
          <a:solidFill>
            <a:schemeClr val="tx1"/>
          </a:solidFill>
          <a:latin typeface="+mn-lt"/>
          <a:cs typeface="+mn-cs"/>
        </a:defRPr>
      </a:lvl4pPr>
      <a:lvl5pPr marL="2057400" indent="-228600" algn="r" rtl="1" eaLnBrk="1" fontAlgn="base" hangingPunct="1">
        <a:spcBef>
          <a:spcPct val="20000"/>
        </a:spcBef>
        <a:spcAft>
          <a:spcPct val="0"/>
        </a:spcAft>
        <a:buClr>
          <a:schemeClr val="accent1"/>
        </a:buClr>
        <a:buSzPct val="50000"/>
        <a:buFont typeface="Wingdings" pitchFamily="2" charset="2"/>
        <a:buChar char="n"/>
        <a:defRPr sz="2000" b="1">
          <a:solidFill>
            <a:schemeClr val="tx1"/>
          </a:solidFill>
          <a:latin typeface="+mn-lt"/>
          <a:cs typeface="+mn-cs"/>
        </a:defRPr>
      </a:lvl5pPr>
      <a:lvl6pPr marL="25146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r" rtl="1"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a-IR" dirty="0"/>
              <a:t>زبان مدل سازی یکپارچه </a:t>
            </a:r>
          </a:p>
        </p:txBody>
      </p:sp>
      <p:sp>
        <p:nvSpPr>
          <p:cNvPr id="3" name="Subtitle 2"/>
          <p:cNvSpPr>
            <a:spLocks noGrp="1"/>
          </p:cNvSpPr>
          <p:nvPr>
            <p:ph type="subTitle" idx="1"/>
          </p:nvPr>
        </p:nvSpPr>
        <p:spPr/>
        <p:txBody>
          <a:bodyPr/>
          <a:lstStyle/>
          <a:p>
            <a:pPr algn="r"/>
            <a:r>
              <a:rPr lang="fa-IR" dirty="0"/>
              <a:t>مهندسی نرم افزار ۲</a:t>
            </a:r>
          </a:p>
          <a:p>
            <a:pPr algn="r"/>
            <a:endParaRPr lang="fa-IR" dirty="0"/>
          </a:p>
        </p:txBody>
      </p:sp>
      <p:sp>
        <p:nvSpPr>
          <p:cNvPr id="4" name="Content Placeholder 3"/>
          <p:cNvSpPr>
            <a:spLocks noGrp="1"/>
          </p:cNvSpPr>
          <p:nvPr>
            <p:ph sz="quarter" idx="10"/>
          </p:nvPr>
        </p:nvSpPr>
        <p:spPr/>
        <p:txBody>
          <a:bodyPr/>
          <a:lstStyle/>
          <a:p>
            <a:endParaRPr lang="fa-IR" dirty="0"/>
          </a:p>
        </p:txBody>
      </p:sp>
    </p:spTree>
  </p:cSld>
  <p:clrMapOvr>
    <a:masterClrMapping/>
  </p:clrMapOvr>
  <p:transition spd="med">
    <p:circl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Actor</a:t>
            </a:r>
            <a:r>
              <a:rPr lang="fa-IR" dirty="0"/>
              <a:t>ها</a:t>
            </a:r>
          </a:p>
        </p:txBody>
      </p:sp>
      <p:sp>
        <p:nvSpPr>
          <p:cNvPr id="4" name="Content Placeholder 3"/>
          <p:cNvSpPr>
            <a:spLocks noGrp="1"/>
          </p:cNvSpPr>
          <p:nvPr>
            <p:ph idx="1"/>
          </p:nvPr>
        </p:nvSpPr>
        <p:spPr/>
        <p:txBody>
          <a:bodyPr/>
          <a:lstStyle/>
          <a:p>
            <a:r>
              <a:rPr lang="fa-IR" dirty="0"/>
              <a:t>هر </a:t>
            </a:r>
            <a:r>
              <a:rPr lang="en-US" dirty="0"/>
              <a:t>Actor</a:t>
            </a:r>
            <a:r>
              <a:rPr lang="fa-IR" dirty="0"/>
              <a:t> به یک نام کوتاه نیاز دارد </a:t>
            </a:r>
          </a:p>
          <a:p>
            <a:r>
              <a:rPr lang="fa-IR" dirty="0"/>
              <a:t>هر </a:t>
            </a:r>
            <a:r>
              <a:rPr lang="en-US" dirty="0"/>
              <a:t>Actor</a:t>
            </a:r>
            <a:r>
              <a:rPr lang="fa-IR" dirty="0"/>
              <a:t> باید یک توصیف اجمالی داشته باشد. </a:t>
            </a:r>
          </a:p>
          <a:p>
            <a:endParaRPr lang="en-US" dirty="0"/>
          </a:p>
        </p:txBody>
      </p:sp>
      <p:pic>
        <p:nvPicPr>
          <p:cNvPr id="6" name="Picture 3"/>
          <p:cNvPicPr>
            <a:picLocks noChangeAspect="1" noChangeArrowheads="1"/>
          </p:cNvPicPr>
          <p:nvPr/>
        </p:nvPicPr>
        <p:blipFill>
          <a:blip r:embed="rId3"/>
          <a:srcRect/>
          <a:stretch>
            <a:fillRect/>
          </a:stretch>
        </p:blipFill>
        <p:spPr bwMode="auto">
          <a:xfrm>
            <a:off x="381000" y="3276600"/>
            <a:ext cx="7861476" cy="1928812"/>
          </a:xfrm>
          <a:prstGeom prst="rect">
            <a:avLst/>
          </a:prstGeom>
          <a:noFill/>
          <a:ln w="9525">
            <a:noFill/>
            <a:miter lim="800000"/>
            <a:headEnd/>
            <a:tailEnd/>
          </a:ln>
          <a:effectLst/>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fa-IR" sz="2800" dirty="0"/>
              <a:t>ماشین های حالت در صنعت به دلیل استفاده در پردازش بلادرنگ شهرت دارند. </a:t>
            </a:r>
          </a:p>
          <a:p>
            <a:r>
              <a:rPr lang="fa-IR" sz="2800" dirty="0"/>
              <a:t>دیاگرام های ماشین حالت به منظور طراحی و فهم سیستم های مبتنی بر زمان استفاده می شوند. </a:t>
            </a:r>
          </a:p>
          <a:p>
            <a:r>
              <a:rPr lang="fa-IR" sz="2800" dirty="0"/>
              <a:t>وسایل پزشکی، سیستم های مالی، سیستم های کنترل و فرمان ماهواره مثال هایی هستند که در آنها دیاگرام های ماشین حالت نقش مهمی در درک چگونگی عملکرد سیستم در مقابل اتفاقات کلیدی بازی می کنند.</a:t>
            </a:r>
          </a:p>
          <a:p>
            <a:r>
              <a:rPr lang="fa-IR" sz="2800" dirty="0"/>
              <a:t>یک دیاگرام ماشین حالت، رفتار را به صورت توالی یک سری حالت ها، رخدادهای راه اندازی شده و عملیات وابسته ای که ممکن است اتفاق افتد. </a:t>
            </a:r>
          </a:p>
          <a:p>
            <a:r>
              <a:rPr lang="fa-IR" sz="2800" dirty="0"/>
              <a:t>دیاگرام های ماشین حالت توصیف کننده رفتار اشیاء هستند. ولی می توانند اجزای بزرگتر هر سیستم را نشان دهند.</a:t>
            </a:r>
          </a:p>
          <a:p>
            <a:endParaRPr lang="fa-IR" sz="2800" dirty="0"/>
          </a:p>
        </p:txBody>
      </p:sp>
      <p:sp>
        <p:nvSpPr>
          <p:cNvPr id="7" name="Title 6"/>
          <p:cNvSpPr>
            <a:spLocks noGrp="1"/>
          </p:cNvSpPr>
          <p:nvPr>
            <p:ph type="title"/>
          </p:nvPr>
        </p:nvSpPr>
        <p:spPr/>
        <p:txBody>
          <a:bodyPr>
            <a:normAutofit/>
          </a:bodyPr>
          <a:lstStyle/>
          <a:p>
            <a:r>
              <a:rPr lang="en-US" dirty="0"/>
              <a:t>State Machine Diagrams</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حالت شی نمایش دهنده نتایج متراکم رفتار آن است. </a:t>
            </a:r>
          </a:p>
          <a:p>
            <a:r>
              <a:rPr lang="fa-IR" sz="2400" dirty="0"/>
              <a:t>برای مثال، وقتی یک تلفن راه اندازی می شود، در حالت </a:t>
            </a:r>
            <a:r>
              <a:rPr lang="en-US" sz="2400" dirty="0"/>
              <a:t>idle</a:t>
            </a:r>
            <a:r>
              <a:rPr lang="fa-IR" sz="2400" dirty="0"/>
              <a:t> قرار دارد و آماده شروع به کار کردن </a:t>
            </a:r>
            <a:r>
              <a:rPr lang="en-US" sz="2400" dirty="0"/>
              <a:t>(initiate)</a:t>
            </a:r>
            <a:r>
              <a:rPr lang="fa-IR" sz="2400" dirty="0"/>
              <a:t> یا پاسخگویی </a:t>
            </a:r>
            <a:r>
              <a:rPr lang="en-US" sz="2400" dirty="0"/>
              <a:t>(receive call)</a:t>
            </a:r>
            <a:r>
              <a:rPr lang="fa-IR" sz="2400" dirty="0"/>
              <a:t> است. هنگامیکه گوشی تلفن را بر میداریم، تلفن در حالت شماره گیری </a:t>
            </a:r>
            <a:r>
              <a:rPr lang="en-US" sz="2400" dirty="0"/>
              <a:t>(dialing)</a:t>
            </a:r>
            <a:r>
              <a:rPr lang="fa-IR" sz="2400" dirty="0"/>
              <a:t> قرار دارد. در این حالت، تلفن زنگ نخواهد خورد، اگر تلفن زنگ بخورد و گوشی برداشته شود، تلفن در حالت پاسخگویی قرار می گیرد و ما قادر به صحبت کردن با شخصی که تماس گرفته خواهیم بود. </a:t>
            </a:r>
          </a:p>
        </p:txBody>
      </p:sp>
      <p:sp>
        <p:nvSpPr>
          <p:cNvPr id="7" name="Title 6"/>
          <p:cNvSpPr>
            <a:spLocks noGrp="1"/>
          </p:cNvSpPr>
          <p:nvPr>
            <p:ph type="title"/>
          </p:nvPr>
        </p:nvSpPr>
        <p:spPr/>
        <p:txBody>
          <a:bodyPr>
            <a:normAutofit/>
          </a:bodyPr>
          <a:lstStyle/>
          <a:p>
            <a:r>
              <a:rPr lang="en-US" dirty="0"/>
              <a:t>State Machine Diagrams (cont.)</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هنگامی که یک شی در یک حالت مفروض قرار می گیرد، می تواند یکی از موارد زیر را انجام دهد: </a:t>
            </a:r>
          </a:p>
          <a:p>
            <a:pPr lvl="1"/>
            <a:r>
              <a:rPr lang="fa-IR" sz="2400" dirty="0"/>
              <a:t> اجرای یک فعالیت </a:t>
            </a:r>
          </a:p>
          <a:p>
            <a:pPr lvl="1"/>
            <a:r>
              <a:rPr lang="fa-IR" sz="2400" dirty="0"/>
              <a:t>انتظار برای یک رخداد </a:t>
            </a:r>
          </a:p>
          <a:p>
            <a:pPr lvl="1"/>
            <a:r>
              <a:rPr lang="fa-IR" sz="2400" dirty="0"/>
              <a:t>تکمیل یک شرط</a:t>
            </a:r>
          </a:p>
          <a:p>
            <a:pPr lvl="1"/>
            <a:r>
              <a:rPr lang="fa-IR" sz="2400" dirty="0"/>
              <a:t>انجام یک یا همه شرایط بالا</a:t>
            </a:r>
          </a:p>
          <a:p>
            <a:r>
              <a:rPr lang="fa-IR" sz="2400" dirty="0"/>
              <a:t>در هر دیاگرام حالت، باید فقط یک حالت شروع </a:t>
            </a:r>
            <a:r>
              <a:rPr lang="en-US" sz="2400" dirty="0"/>
              <a:t>(initiate state)</a:t>
            </a:r>
            <a:r>
              <a:rPr lang="fa-IR" sz="2400" dirty="0"/>
              <a:t> وجود داشته باشد. </a:t>
            </a:r>
          </a:p>
        </p:txBody>
      </p:sp>
      <p:sp>
        <p:nvSpPr>
          <p:cNvPr id="7" name="Title 6"/>
          <p:cNvSpPr>
            <a:spLocks noGrp="1"/>
          </p:cNvSpPr>
          <p:nvPr>
            <p:ph type="title"/>
          </p:nvPr>
        </p:nvSpPr>
        <p:spPr/>
        <p:txBody>
          <a:bodyPr>
            <a:normAutofit/>
          </a:bodyPr>
          <a:lstStyle/>
          <a:p>
            <a:r>
              <a:rPr lang="en-US" dirty="0"/>
              <a:t>State Machine Diagrams (cont.)</a:t>
            </a:r>
          </a:p>
        </p:txBody>
      </p:sp>
      <p:pic>
        <p:nvPicPr>
          <p:cNvPr id="5" name="Picture 2"/>
          <p:cNvPicPr>
            <a:picLocks noChangeAspect="1" noChangeArrowheads="1"/>
          </p:cNvPicPr>
          <p:nvPr/>
        </p:nvPicPr>
        <p:blipFill>
          <a:blip r:embed="rId3"/>
          <a:srcRect/>
          <a:stretch>
            <a:fillRect/>
          </a:stretch>
        </p:blipFill>
        <p:spPr bwMode="auto">
          <a:xfrm>
            <a:off x="457200" y="4876800"/>
            <a:ext cx="8170572" cy="1752600"/>
          </a:xfrm>
          <a:prstGeom prst="rect">
            <a:avLst/>
          </a:prstGeom>
          <a:noFill/>
          <a:ln w="9525">
            <a:noFill/>
            <a:miter lim="800000"/>
            <a:headEnd/>
            <a:tailEnd/>
          </a:ln>
          <a:effectLst/>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حرکت بین حالتهای مختلف </a:t>
            </a:r>
            <a:r>
              <a:rPr lang="en-US" sz="2400" dirty="0"/>
              <a:t>transition</a:t>
            </a:r>
            <a:r>
              <a:rPr lang="fa-IR" sz="2400" dirty="0"/>
              <a:t> نامیده می شود.</a:t>
            </a:r>
          </a:p>
          <a:p>
            <a:r>
              <a:rPr lang="fa-IR" sz="2400" dirty="0"/>
              <a:t>هر </a:t>
            </a:r>
            <a:r>
              <a:rPr lang="en-US" sz="2400" dirty="0"/>
              <a:t>transition</a:t>
            </a:r>
            <a:r>
              <a:rPr lang="fa-IR" sz="2400" dirty="0"/>
              <a:t> دو حالت را به هم متصل می کند. </a:t>
            </a:r>
          </a:p>
          <a:p>
            <a:r>
              <a:rPr lang="fa-IR" sz="2400" dirty="0"/>
              <a:t>یک حالت می تواند یک </a:t>
            </a:r>
            <a:r>
              <a:rPr lang="en-US" sz="2400" dirty="0"/>
              <a:t>transition</a:t>
            </a:r>
            <a:r>
              <a:rPr lang="fa-IR" sz="2400" dirty="0"/>
              <a:t> به خودش داشته باشد. </a:t>
            </a:r>
          </a:p>
        </p:txBody>
      </p:sp>
      <p:sp>
        <p:nvSpPr>
          <p:cNvPr id="7" name="Title 6"/>
          <p:cNvSpPr>
            <a:spLocks noGrp="1"/>
          </p:cNvSpPr>
          <p:nvPr>
            <p:ph type="title"/>
          </p:nvPr>
        </p:nvSpPr>
        <p:spPr/>
        <p:txBody>
          <a:bodyPr>
            <a:normAutofit/>
          </a:bodyPr>
          <a:lstStyle/>
          <a:p>
            <a:r>
              <a:rPr lang="en-US" dirty="0"/>
              <a:t>State Machine Diagrams (cont.)</a:t>
            </a:r>
          </a:p>
        </p:txBody>
      </p:sp>
      <p:pic>
        <p:nvPicPr>
          <p:cNvPr id="6" name="Picture 2"/>
          <p:cNvPicPr>
            <a:picLocks noChangeAspect="1" noChangeArrowheads="1"/>
          </p:cNvPicPr>
          <p:nvPr/>
        </p:nvPicPr>
        <p:blipFill>
          <a:blip r:embed="rId3"/>
          <a:srcRect/>
          <a:stretch>
            <a:fillRect/>
          </a:stretch>
        </p:blipFill>
        <p:spPr bwMode="auto">
          <a:xfrm>
            <a:off x="990600" y="3048000"/>
            <a:ext cx="7467600" cy="1653724"/>
          </a:xfrm>
          <a:prstGeom prst="rect">
            <a:avLst/>
          </a:prstGeom>
          <a:noFill/>
          <a:ln w="9525">
            <a:noFill/>
            <a:miter lim="800000"/>
            <a:headEnd/>
            <a:tailEnd/>
          </a:ln>
          <a:effectLst/>
        </p:spPr>
      </p:pic>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رخدادهای خاصی باید اتفاق افتند تا یک </a:t>
            </a:r>
            <a:r>
              <a:rPr lang="en-US" sz="2400" dirty="0"/>
              <a:t>transition</a:t>
            </a:r>
            <a:r>
              <a:rPr lang="fa-IR" sz="2400" dirty="0"/>
              <a:t> انجام شود. </a:t>
            </a:r>
          </a:p>
          <a:p>
            <a:r>
              <a:rPr lang="fa-IR" sz="2400" dirty="0"/>
              <a:t>این رخدادها روی </a:t>
            </a:r>
            <a:r>
              <a:rPr lang="en-US" sz="2400" dirty="0"/>
              <a:t>transition</a:t>
            </a:r>
            <a:r>
              <a:rPr lang="fa-IR" sz="2400" dirty="0"/>
              <a:t> نوشته می شوند. </a:t>
            </a:r>
          </a:p>
          <a:p>
            <a:r>
              <a:rPr lang="fa-IR" sz="2400" dirty="0"/>
              <a:t>یک رخداد، اتفاقهایی است که ممکن است سبب تغییر حالت سیستم شود. </a:t>
            </a:r>
          </a:p>
        </p:txBody>
      </p:sp>
      <p:sp>
        <p:nvSpPr>
          <p:cNvPr id="7" name="Title 6"/>
          <p:cNvSpPr>
            <a:spLocks noGrp="1"/>
          </p:cNvSpPr>
          <p:nvPr>
            <p:ph type="title"/>
          </p:nvPr>
        </p:nvSpPr>
        <p:spPr/>
        <p:txBody>
          <a:bodyPr>
            <a:normAutofit/>
          </a:bodyPr>
          <a:lstStyle/>
          <a:p>
            <a:r>
              <a:rPr lang="en-US" dirty="0"/>
              <a:t>State Machine Diagrams (cont.)</a:t>
            </a:r>
          </a:p>
        </p:txBody>
      </p:sp>
      <p:pic>
        <p:nvPicPr>
          <p:cNvPr id="5" name="Picture 2"/>
          <p:cNvPicPr>
            <a:picLocks noChangeAspect="1" noChangeArrowheads="1"/>
          </p:cNvPicPr>
          <p:nvPr/>
        </p:nvPicPr>
        <p:blipFill>
          <a:blip r:embed="rId3"/>
          <a:srcRect/>
          <a:stretch>
            <a:fillRect/>
          </a:stretch>
        </p:blipFill>
        <p:spPr bwMode="auto">
          <a:xfrm>
            <a:off x="226040" y="3581400"/>
            <a:ext cx="8917960" cy="2695575"/>
          </a:xfrm>
          <a:prstGeom prst="rect">
            <a:avLst/>
          </a:prstGeom>
          <a:noFill/>
          <a:ln w="9525">
            <a:noFill/>
            <a:miter lim="800000"/>
            <a:headEnd/>
            <a:tailEnd/>
          </a:ln>
          <a:effectLst/>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400" dirty="0"/>
              <a:t>فعالیت ها ممکن است با حالت ها همراه شوند. </a:t>
            </a:r>
          </a:p>
          <a:p>
            <a:pPr lvl="1"/>
            <a:r>
              <a:rPr lang="fa-IR" sz="2400" dirty="0"/>
              <a:t>انجام یک فعالیت به محض ورود به حالت </a:t>
            </a:r>
          </a:p>
          <a:p>
            <a:pPr lvl="1"/>
            <a:r>
              <a:rPr lang="fa-IR" sz="2400" dirty="0"/>
              <a:t>انجام یک فعالیت در حالی که در یک </a:t>
            </a:r>
            <a:r>
              <a:rPr lang="en-US" sz="2400" dirty="0"/>
              <a:t>state</a:t>
            </a:r>
            <a:r>
              <a:rPr lang="fa-IR" sz="2400" dirty="0"/>
              <a:t> هستیم.</a:t>
            </a:r>
          </a:p>
          <a:p>
            <a:pPr lvl="1"/>
            <a:r>
              <a:rPr lang="fa-IR" sz="2400" dirty="0"/>
              <a:t>انجام یک فعالیت به محض خروج از یک حالت.</a:t>
            </a:r>
          </a:p>
          <a:p>
            <a:pPr lvl="1"/>
            <a:endParaRPr lang="fa-IR" sz="2400" dirty="0"/>
          </a:p>
        </p:txBody>
      </p:sp>
      <p:sp>
        <p:nvSpPr>
          <p:cNvPr id="7" name="Title 6"/>
          <p:cNvSpPr>
            <a:spLocks noGrp="1"/>
          </p:cNvSpPr>
          <p:nvPr>
            <p:ph type="title"/>
          </p:nvPr>
        </p:nvSpPr>
        <p:spPr/>
        <p:txBody>
          <a:bodyPr>
            <a:normAutofit/>
          </a:bodyPr>
          <a:lstStyle/>
          <a:p>
            <a:r>
              <a:rPr lang="en-US" dirty="0"/>
              <a:t>State Machine Diagrams (cont.)</a:t>
            </a:r>
          </a:p>
        </p:txBody>
      </p:sp>
      <p:pic>
        <p:nvPicPr>
          <p:cNvPr id="6" name="Picture 2"/>
          <p:cNvPicPr>
            <a:picLocks noChangeAspect="1" noChangeArrowheads="1"/>
          </p:cNvPicPr>
          <p:nvPr/>
        </p:nvPicPr>
        <p:blipFill>
          <a:blip r:embed="rId3"/>
          <a:srcRect/>
          <a:stretch>
            <a:fillRect/>
          </a:stretch>
        </p:blipFill>
        <p:spPr bwMode="auto">
          <a:xfrm>
            <a:off x="500034" y="3500437"/>
            <a:ext cx="5705856" cy="3357563"/>
          </a:xfrm>
          <a:prstGeom prst="rect">
            <a:avLst/>
          </a:prstGeom>
          <a:noFill/>
          <a:ln w="9525">
            <a:noFill/>
            <a:miter lim="800000"/>
            <a:headEnd/>
            <a:tailEnd/>
          </a:ln>
          <a:effectLst/>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a:bodyPr>
          <a:lstStyle/>
          <a:p>
            <a:r>
              <a:rPr lang="fa-IR" dirty="0"/>
              <a:t>شرط ها هم می توانند برای کنترل </a:t>
            </a:r>
            <a:r>
              <a:rPr lang="en-US" dirty="0"/>
              <a:t>transition</a:t>
            </a:r>
            <a:r>
              <a:rPr lang="fa-IR" dirty="0"/>
              <a:t> به کار روند. </a:t>
            </a:r>
          </a:p>
          <a:p>
            <a:r>
              <a:rPr lang="fa-IR" dirty="0"/>
              <a:t>این شرایط به عنوان محافظ </a:t>
            </a:r>
            <a:r>
              <a:rPr lang="en-US" dirty="0"/>
              <a:t>(guard)</a:t>
            </a:r>
            <a:r>
              <a:rPr lang="fa-IR" dirty="0"/>
              <a:t> عمل می کنند، زیرا وقتی یک رخداد اتفاق می افتد، شرط می تواند اجازه دهنده </a:t>
            </a:r>
            <a:r>
              <a:rPr lang="en-US" dirty="0"/>
              <a:t>transition</a:t>
            </a:r>
            <a:r>
              <a:rPr lang="fa-IR" dirty="0"/>
              <a:t> باشد (اگر شرط درست باشد) یا به </a:t>
            </a:r>
            <a:r>
              <a:rPr lang="en-US" dirty="0"/>
              <a:t>transition</a:t>
            </a:r>
            <a:r>
              <a:rPr lang="fa-IR" dirty="0"/>
              <a:t> اجازه اجرا ندهد (اگر شرط نادرست باشد.)</a:t>
            </a:r>
          </a:p>
          <a:p>
            <a:r>
              <a:rPr lang="fa-IR" dirty="0"/>
              <a:t>راه دیگر کنترل رفتار </a:t>
            </a:r>
            <a:r>
              <a:rPr lang="en-US" dirty="0"/>
              <a:t>transition</a:t>
            </a:r>
            <a:r>
              <a:rPr lang="fa-IR" dirty="0"/>
              <a:t>، استفاده از </a:t>
            </a:r>
            <a:r>
              <a:rPr lang="en-US" dirty="0"/>
              <a:t>effect</a:t>
            </a:r>
            <a:r>
              <a:rPr lang="fa-IR" dirty="0"/>
              <a:t> ها است. </a:t>
            </a:r>
          </a:p>
          <a:p>
            <a:pPr lvl="1"/>
            <a:r>
              <a:rPr lang="fa-IR" dirty="0"/>
              <a:t> یک </a:t>
            </a:r>
            <a:r>
              <a:rPr lang="en-US" dirty="0"/>
              <a:t>effect</a:t>
            </a:r>
            <a:r>
              <a:rPr lang="fa-IR" dirty="0"/>
              <a:t> رفتاری(فعالیت یا عمل ) است که وقتی یک رخداد اتفاق می افتد، رخ می دهد. </a:t>
            </a:r>
          </a:p>
          <a:p>
            <a:pPr lvl="1"/>
            <a:r>
              <a:rPr lang="fa-IR" dirty="0"/>
              <a:t>بنابراین هنگامی که یک رخداد </a:t>
            </a:r>
            <a:r>
              <a:rPr lang="en-US" dirty="0"/>
              <a:t>transition</a:t>
            </a:r>
            <a:r>
              <a:rPr lang="fa-IR" dirty="0"/>
              <a:t> اتفاق می افتد، </a:t>
            </a:r>
            <a:r>
              <a:rPr lang="en-US" dirty="0"/>
              <a:t>transition</a:t>
            </a:r>
            <a:r>
              <a:rPr lang="fa-IR" dirty="0"/>
              <a:t> اجرا شده و </a:t>
            </a:r>
            <a:r>
              <a:rPr lang="en-US" dirty="0"/>
              <a:t>effect</a:t>
            </a:r>
            <a:r>
              <a:rPr lang="fa-IR" dirty="0"/>
              <a:t> هم اتفاق می افتد.</a:t>
            </a:r>
          </a:p>
        </p:txBody>
      </p:sp>
      <p:sp>
        <p:nvSpPr>
          <p:cNvPr id="7" name="Title 6"/>
          <p:cNvSpPr>
            <a:spLocks noGrp="1"/>
          </p:cNvSpPr>
          <p:nvPr>
            <p:ph type="title"/>
          </p:nvPr>
        </p:nvSpPr>
        <p:spPr/>
        <p:txBody>
          <a:bodyPr>
            <a:normAutofit/>
          </a:bodyPr>
          <a:lstStyle/>
          <a:p>
            <a:r>
              <a:rPr lang="en-US" dirty="0"/>
              <a:t>State Machine Diagrams (cont.)</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pic>
        <p:nvPicPr>
          <p:cNvPr id="5" name="Picture 2"/>
          <p:cNvPicPr>
            <a:picLocks noGrp="1" noChangeAspect="1" noChangeArrowheads="1"/>
          </p:cNvPicPr>
          <p:nvPr>
            <p:ph idx="1"/>
          </p:nvPr>
        </p:nvPicPr>
        <p:blipFill>
          <a:blip r:embed="rId3"/>
          <a:srcRect/>
          <a:stretch>
            <a:fillRect/>
          </a:stretch>
        </p:blipFill>
        <p:spPr bwMode="auto">
          <a:xfrm>
            <a:off x="357188" y="1658832"/>
            <a:ext cx="7786687" cy="4611898"/>
          </a:xfrm>
          <a:prstGeom prst="rect">
            <a:avLst/>
          </a:prstGeom>
          <a:noFill/>
          <a:ln w="9525">
            <a:noFill/>
            <a:miter lim="800000"/>
            <a:headEnd/>
            <a:tailEnd/>
          </a:ln>
          <a:effectLst/>
        </p:spPr>
      </p:pic>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sp>
        <p:nvSpPr>
          <p:cNvPr id="4" name="Content Placeholder 3"/>
          <p:cNvSpPr>
            <a:spLocks noGrp="1"/>
          </p:cNvSpPr>
          <p:nvPr>
            <p:ph idx="1"/>
          </p:nvPr>
        </p:nvSpPr>
        <p:spPr/>
        <p:txBody>
          <a:bodyPr/>
          <a:lstStyle/>
          <a:p>
            <a:r>
              <a:rPr lang="fa-IR" dirty="0"/>
              <a:t>ترتیب ارزیابی در حالت شرطی مهم است. </a:t>
            </a:r>
          </a:p>
          <a:p>
            <a:r>
              <a:rPr lang="fa-IR" dirty="0"/>
              <a:t>حالت </a:t>
            </a:r>
            <a:r>
              <a:rPr lang="en-US" dirty="0"/>
              <a:t>S</a:t>
            </a:r>
            <a:r>
              <a:rPr lang="fa-IR" dirty="0"/>
              <a:t> با گذار </a:t>
            </a:r>
            <a:r>
              <a:rPr lang="en-US" dirty="0"/>
              <a:t>T</a:t>
            </a:r>
            <a:r>
              <a:rPr lang="fa-IR" dirty="0"/>
              <a:t> روی رخداد </a:t>
            </a:r>
            <a:r>
              <a:rPr lang="en-US" dirty="0"/>
              <a:t>E</a:t>
            </a:r>
            <a:r>
              <a:rPr lang="fa-IR" dirty="0"/>
              <a:t> با شرط </a:t>
            </a:r>
            <a:r>
              <a:rPr lang="en-US" dirty="0"/>
              <a:t>C</a:t>
            </a:r>
            <a:r>
              <a:rPr lang="fa-IR" dirty="0"/>
              <a:t> و </a:t>
            </a:r>
            <a:r>
              <a:rPr lang="en-US" dirty="0"/>
              <a:t>effect</a:t>
            </a:r>
            <a:r>
              <a:rPr lang="fa-IR" dirty="0"/>
              <a:t>، </a:t>
            </a:r>
            <a:r>
              <a:rPr lang="en-US" dirty="0"/>
              <a:t>A</a:t>
            </a:r>
            <a:r>
              <a:rPr lang="fa-IR" dirty="0"/>
              <a:t> مفروض است. ترتیب زیر اعمال می شود: </a:t>
            </a:r>
          </a:p>
          <a:p>
            <a:pPr marL="925830" lvl="1" indent="-514350">
              <a:buFont typeface="+mj-lt"/>
              <a:buAutoNum type="arabicPeriod"/>
            </a:pPr>
            <a:r>
              <a:rPr lang="fa-IR" dirty="0"/>
              <a:t>رخداد </a:t>
            </a:r>
            <a:r>
              <a:rPr lang="en-US" dirty="0"/>
              <a:t>E</a:t>
            </a:r>
            <a:r>
              <a:rPr lang="fa-IR" dirty="0"/>
              <a:t> اتفاق می افتد.</a:t>
            </a:r>
          </a:p>
          <a:p>
            <a:pPr marL="925830" lvl="1" indent="-514350">
              <a:buFont typeface="+mj-lt"/>
              <a:buAutoNum type="arabicPeriod"/>
            </a:pPr>
            <a:r>
              <a:rPr lang="fa-IR" dirty="0"/>
              <a:t>شرط </a:t>
            </a:r>
            <a:r>
              <a:rPr lang="en-US" dirty="0"/>
              <a:t>C</a:t>
            </a:r>
            <a:r>
              <a:rPr lang="fa-IR" dirty="0"/>
              <a:t> ارزیابی می شود.</a:t>
            </a:r>
          </a:p>
          <a:p>
            <a:pPr marL="925830" lvl="1" indent="-514350">
              <a:buFont typeface="+mj-lt"/>
              <a:buAutoNum type="arabicPeriod"/>
            </a:pPr>
            <a:r>
              <a:rPr lang="fa-IR" dirty="0"/>
              <a:t>اگر </a:t>
            </a:r>
            <a:r>
              <a:rPr lang="en-US" dirty="0"/>
              <a:t>C</a:t>
            </a:r>
            <a:r>
              <a:rPr lang="fa-IR" dirty="0"/>
              <a:t> درست باشد، </a:t>
            </a:r>
            <a:r>
              <a:rPr lang="en-US" dirty="0"/>
              <a:t>transition</a:t>
            </a:r>
            <a:r>
              <a:rPr lang="fa-IR" dirty="0"/>
              <a:t>، </a:t>
            </a:r>
            <a:r>
              <a:rPr lang="en-US" dirty="0"/>
              <a:t>T</a:t>
            </a:r>
            <a:r>
              <a:rPr lang="fa-IR" dirty="0"/>
              <a:t> راه اندازی می شود و </a:t>
            </a:r>
            <a:r>
              <a:rPr lang="en-US" dirty="0"/>
              <a:t>effect</a:t>
            </a:r>
            <a:r>
              <a:rPr lang="fa-IR" dirty="0"/>
              <a:t>، </a:t>
            </a:r>
            <a:r>
              <a:rPr lang="en-US" dirty="0"/>
              <a:t>A</a:t>
            </a:r>
            <a:r>
              <a:rPr lang="fa-IR" dirty="0"/>
              <a:t> احضار می گردد. </a:t>
            </a:r>
          </a:p>
          <a:p>
            <a:pPr marL="925830" lvl="1" indent="-514350">
              <a:buNone/>
            </a:pPr>
            <a:r>
              <a:rPr lang="fa-IR" dirty="0"/>
              <a:t>به این معنی که اگر یک شرط به درستی ارزیابی نشود، حالت </a:t>
            </a:r>
            <a:r>
              <a:rPr lang="en-US" dirty="0"/>
              <a:t>transition</a:t>
            </a:r>
            <a:r>
              <a:rPr lang="fa-IR" dirty="0"/>
              <a:t> ممکن است راه اندازی نشود تا زمانیکه رخداد دوباره اتفاق افتد و شرط دوباره ارزیابی شود. </a:t>
            </a:r>
          </a:p>
          <a:p>
            <a:endParaRPr lang="en-US" dirty="0"/>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sp>
        <p:nvSpPr>
          <p:cNvPr id="4" name="Content Placeholder 3"/>
          <p:cNvSpPr>
            <a:spLocks noGrp="1"/>
          </p:cNvSpPr>
          <p:nvPr>
            <p:ph idx="1"/>
          </p:nvPr>
        </p:nvSpPr>
        <p:spPr/>
        <p:txBody>
          <a:bodyPr>
            <a:normAutofit/>
          </a:bodyPr>
          <a:lstStyle/>
          <a:p>
            <a:r>
              <a:rPr lang="fa-IR" sz="2800" dirty="0"/>
              <a:t>در سیستم های پیچیده، دیاگرام های ماشین حالت، می توانند بسیار بزرگ باشند. </a:t>
            </a:r>
          </a:p>
          <a:p>
            <a:r>
              <a:rPr lang="fa-IR" sz="2800" dirty="0"/>
              <a:t>امکان استفاده از حالت های تو در تو وجود دارد. </a:t>
            </a:r>
          </a:p>
          <a:p>
            <a:r>
              <a:rPr lang="fa-IR" sz="2800" dirty="0"/>
              <a:t>در این حالت، دیاگرام ماشین حالت به صورت عمقی طراحی می شود. </a:t>
            </a:r>
          </a:p>
          <a:p>
            <a:endParaRPr lang="en-US" sz="2800" dirty="0"/>
          </a:p>
        </p:txBody>
      </p:sp>
      <p:pic>
        <p:nvPicPr>
          <p:cNvPr id="5" name="Picture 2"/>
          <p:cNvPicPr>
            <a:picLocks noChangeAspect="1" noChangeArrowheads="1"/>
          </p:cNvPicPr>
          <p:nvPr/>
        </p:nvPicPr>
        <p:blipFill>
          <a:blip r:embed="rId3"/>
          <a:srcRect/>
          <a:stretch>
            <a:fillRect/>
          </a:stretch>
        </p:blipFill>
        <p:spPr bwMode="auto">
          <a:xfrm>
            <a:off x="714348" y="3929066"/>
            <a:ext cx="7620000" cy="2676700"/>
          </a:xfrm>
          <a:prstGeom prst="rect">
            <a:avLst/>
          </a:prstGeom>
          <a:noFill/>
          <a:ln w="9525">
            <a:noFill/>
            <a:miter lim="800000"/>
            <a:headEnd/>
            <a:tailEnd/>
          </a:ln>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endParaRPr lang="fa-IR" dirty="0"/>
          </a:p>
        </p:txBody>
      </p:sp>
      <p:sp>
        <p:nvSpPr>
          <p:cNvPr id="3" name="Content Placeholder 2"/>
          <p:cNvSpPr>
            <a:spLocks noGrp="1"/>
          </p:cNvSpPr>
          <p:nvPr>
            <p:ph idx="1"/>
          </p:nvPr>
        </p:nvSpPr>
        <p:spPr/>
        <p:txBody>
          <a:bodyPr/>
          <a:lstStyle/>
          <a:p>
            <a:r>
              <a:rPr lang="fa-IR" dirty="0"/>
              <a:t>مشخصه ای از عملیات، شامل مجموعه ای از عملیات و خطاهایی که یک سیستم، زیر سیستم یا کلاس در تعامل با </a:t>
            </a:r>
            <a:r>
              <a:rPr lang="en-US" dirty="0"/>
              <a:t>Actor</a:t>
            </a:r>
            <a:r>
              <a:rPr lang="fa-IR" dirty="0"/>
              <a:t>خارجی انجام میدهد.</a:t>
            </a:r>
          </a:p>
          <a:p>
            <a:r>
              <a:rPr lang="fa-IR" dirty="0"/>
              <a:t>همیشه توسط یک </a:t>
            </a:r>
            <a:r>
              <a:rPr lang="en-US" dirty="0"/>
              <a:t>Actor</a:t>
            </a:r>
            <a:r>
              <a:rPr lang="fa-IR" dirty="0"/>
              <a:t> شروع می شود.</a:t>
            </a:r>
          </a:p>
          <a:p>
            <a:r>
              <a:rPr lang="fa-IR" dirty="0"/>
              <a:t>همیشه از دیدگاه </a:t>
            </a:r>
            <a:r>
              <a:rPr lang="en-US" dirty="0"/>
              <a:t>actor</a:t>
            </a:r>
            <a:r>
              <a:rPr lang="fa-IR" dirty="0"/>
              <a:t> نوشته می شود.</a:t>
            </a:r>
          </a:p>
        </p:txBody>
      </p:sp>
      <p:pic>
        <p:nvPicPr>
          <p:cNvPr id="4" name="Picture 3"/>
          <p:cNvPicPr>
            <a:picLocks noChangeAspect="1" noChangeArrowheads="1"/>
          </p:cNvPicPr>
          <p:nvPr/>
        </p:nvPicPr>
        <p:blipFill>
          <a:blip r:embed="rId3"/>
          <a:srcRect/>
          <a:stretch>
            <a:fillRect/>
          </a:stretch>
        </p:blipFill>
        <p:spPr bwMode="auto">
          <a:xfrm>
            <a:off x="1643042" y="4286256"/>
            <a:ext cx="6257925" cy="2162175"/>
          </a:xfrm>
          <a:prstGeom prst="rect">
            <a:avLst/>
          </a:prstGeom>
          <a:noFill/>
          <a:ln w="9525">
            <a:noFill/>
            <a:miter lim="800000"/>
            <a:headEnd/>
            <a:tailEnd/>
          </a:ln>
          <a:effectLst/>
        </p:spPr>
      </p:pic>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State Machine Diagrams (cont.)</a:t>
            </a:r>
          </a:p>
        </p:txBody>
      </p:sp>
      <p:pic>
        <p:nvPicPr>
          <p:cNvPr id="6" name="Picture 2"/>
          <p:cNvPicPr>
            <a:picLocks noGrp="1" noChangeAspect="1" noChangeArrowheads="1"/>
          </p:cNvPicPr>
          <p:nvPr>
            <p:ph idx="1"/>
          </p:nvPr>
        </p:nvPicPr>
        <p:blipFill>
          <a:blip r:embed="rId3"/>
          <a:srcRect/>
          <a:stretch>
            <a:fillRect/>
          </a:stretch>
        </p:blipFill>
        <p:spPr bwMode="auto">
          <a:xfrm>
            <a:off x="357188" y="1671827"/>
            <a:ext cx="7786687" cy="4585909"/>
          </a:xfrm>
          <a:prstGeom prst="rect">
            <a:avLst/>
          </a:prstGeom>
          <a:noFill/>
          <a:ln w="9525">
            <a:noFill/>
            <a:miter lim="800000"/>
            <a:headEnd/>
            <a:tailEnd/>
          </a:ln>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1" y="122873"/>
            <a:ext cx="7715304" cy="569823"/>
          </a:xfrm>
        </p:spPr>
        <p:txBody>
          <a:bodyPr>
            <a:normAutofit fontScale="90000"/>
          </a:bodyPr>
          <a:lstStyle/>
          <a:p>
            <a:r>
              <a:rPr lang="fa-IR" dirty="0"/>
              <a:t>شناسایی </a:t>
            </a:r>
            <a:r>
              <a:rPr lang="en-US" dirty="0"/>
              <a:t>use case</a:t>
            </a:r>
            <a:r>
              <a:rPr lang="fa-IR" dirty="0"/>
              <a:t>ها </a:t>
            </a:r>
          </a:p>
        </p:txBody>
      </p:sp>
      <p:sp>
        <p:nvSpPr>
          <p:cNvPr id="3" name="Content Placeholder 2"/>
          <p:cNvSpPr>
            <a:spLocks noGrp="1"/>
          </p:cNvSpPr>
          <p:nvPr>
            <p:ph idx="1"/>
          </p:nvPr>
        </p:nvSpPr>
        <p:spPr>
          <a:xfrm>
            <a:off x="357158" y="620688"/>
            <a:ext cx="8175282" cy="5737270"/>
          </a:xfrm>
        </p:spPr>
        <p:txBody>
          <a:bodyPr>
            <a:normAutofit lnSpcReduction="10000"/>
          </a:bodyPr>
          <a:lstStyle/>
          <a:p>
            <a:pPr marL="0" marR="0" algn="r" rtl="1">
              <a:lnSpc>
                <a:spcPct val="107000"/>
              </a:lnSpc>
              <a:spcBef>
                <a:spcPts val="0"/>
              </a:spcBef>
              <a:spcAft>
                <a:spcPts val="800"/>
              </a:spcAft>
            </a:pPr>
            <a:r>
              <a:rPr lang="ar-SA" sz="1350" b="1" dirty="0">
                <a:effectLst/>
                <a:latin typeface="Times New Roman" panose="02020603050405020304" pitchFamily="18" charset="0"/>
                <a:ea typeface="Times New Roman" panose="02020603050405020304" pitchFamily="18" charset="0"/>
                <a:cs typeface="B Nazanin" panose="00000400000000000000" pitchFamily="2" charset="-78"/>
              </a:rPr>
              <a:t>موارد استفاده</a:t>
            </a:r>
            <a:r>
              <a:rPr lang="en-US" sz="1350" b="1" dirty="0">
                <a:effectLst/>
                <a:latin typeface="Times New Roman" panose="02020603050405020304" pitchFamily="18" charset="0"/>
                <a:ea typeface="Times New Roman" panose="02020603050405020304" pitchFamily="18" charset="0"/>
                <a:cs typeface="B Nazanin" panose="00000400000000000000" pitchFamily="2" charset="-78"/>
              </a:rPr>
              <a:t> (Use Cases):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جستجو و نمایش محصولات</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 از طریق موتور جستجو و فیلترهای پیشرفته، محصولات مورد نظر خود را جستجو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هوش مصنوعی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ارائه پیشنهادات اولیه بر اساس سابقه جستجو و خرید مشتری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پیشنهاد محصولات شخصی‌سازی‌شده</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پس از ثبت‌نام یا ورود به سیستم، مشتری براساس تاریخچه فعالیت‌هایش، پیشنهادات ویژه دریافت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هوش مصنوعی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تحلیل داده‌های رفتاری مشتریان و استفاده از الگوریتم‌های یادگیری ماشین برای پیشنهاد محصولات مطابق با سلایق فردی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خرید و پرداخت آنلاین</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 محصولات مورد نظر خود را به سبد خرید اضافه کرده و از طریق سیستم پرداخت، تراکنش را نهایی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سیستم پرداخت</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تأمین امنیت تراکنش‌ها و پردازش پرداخت‌ها به صورت آنلاین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مدیریت سفارشات و پیگیری وضعیت سفارش</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 پس از خرید قادر به پیگیری وضعیت سفارش است؛ از ثبت سفارش تا تحویل نهایی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مدیر فروشگاه</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نظارت بر روند پردازش سفارش‌ها و هماهنگی با بخش‌های مختلف جهت تحویل به موقع</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مدیریت موجودی و انبارداری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سیستم به‌صورت خودکار موجودی کالاها را به‌روزرسانی کرده و در صورت کاهش موجودی، هشدارهای لازم را به مدیر فروشگاه ارسال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سیستم مدیریت موجودی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کاهش خطاهای انسانی و بهبود روند سفارش‌دهی مجدد کالاها</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مدیریت نظرات و بازخورد مشتری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توضیح</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مشتریان پس از خرید می‌توانند نظرات و امتیازات خود را ثبت کنند که به بهبود کیفیت محصولات و خدمات کمک می‌کند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نقش هوش مصنوعی</a:t>
            </a:r>
            <a:r>
              <a:rPr lang="en-US" sz="12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تحلیل بازخوردها برای شناسایی نقاط قوت و ضعف و ارائه گزارش‌های تحلیلی به مدیر فروشگاه</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0DF7-1FB1-4AC0-ADAB-23140F3124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470D5D-C23D-41C9-B035-B2CF9F42F67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5D4BB1D-36EB-4276-AAD8-1F463AB253ED}"/>
              </a:ext>
            </a:extLst>
          </p:cNvPr>
          <p:cNvPicPr>
            <a:picLocks noChangeAspect="1"/>
          </p:cNvPicPr>
          <p:nvPr/>
        </p:nvPicPr>
        <p:blipFill>
          <a:blip r:embed="rId2"/>
          <a:stretch>
            <a:fillRect/>
          </a:stretch>
        </p:blipFill>
        <p:spPr>
          <a:xfrm>
            <a:off x="38323" y="694365"/>
            <a:ext cx="8786842" cy="5228606"/>
          </a:xfrm>
          <a:prstGeom prst="rect">
            <a:avLst/>
          </a:prstGeom>
        </p:spPr>
      </p:pic>
      <p:sp>
        <p:nvSpPr>
          <p:cNvPr id="7" name="TextBox 6">
            <a:extLst>
              <a:ext uri="{FF2B5EF4-FFF2-40B4-BE49-F238E27FC236}">
                <a16:creationId xmlns:a16="http://schemas.microsoft.com/office/drawing/2014/main" id="{153BF1D4-10A4-4A5E-B333-A824AF2857EE}"/>
              </a:ext>
            </a:extLst>
          </p:cNvPr>
          <p:cNvSpPr txBox="1"/>
          <p:nvPr/>
        </p:nvSpPr>
        <p:spPr>
          <a:xfrm>
            <a:off x="257194" y="5988626"/>
            <a:ext cx="4572000" cy="369332"/>
          </a:xfrm>
          <a:prstGeom prst="rect">
            <a:avLst/>
          </a:prstGeom>
          <a:noFill/>
        </p:spPr>
        <p:txBody>
          <a:bodyPr wrap="square">
            <a:spAutoFit/>
          </a:bodyPr>
          <a:lstStyle/>
          <a:p>
            <a:r>
              <a:rPr lang="en-US" dirty="0"/>
              <a:t>https://editor.</a:t>
            </a:r>
            <a:r>
              <a:rPr lang="en-US" b="1" dirty="0"/>
              <a:t>plantuml</a:t>
            </a:r>
            <a:r>
              <a:rPr lang="en-US" dirty="0"/>
              <a:t>.com/</a:t>
            </a:r>
          </a:p>
        </p:txBody>
      </p:sp>
    </p:spTree>
    <p:extLst>
      <p:ext uri="{BB962C8B-B14F-4D97-AF65-F5344CB8AC3E}">
        <p14:creationId xmlns:p14="http://schemas.microsoft.com/office/powerpoint/2010/main" val="63102668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شناسایی </a:t>
            </a:r>
            <a:r>
              <a:rPr lang="en-US" dirty="0"/>
              <a:t>use case</a:t>
            </a:r>
            <a:r>
              <a:rPr lang="fa-IR" dirty="0"/>
              <a:t>ها </a:t>
            </a:r>
          </a:p>
        </p:txBody>
      </p:sp>
      <p:sp>
        <p:nvSpPr>
          <p:cNvPr id="3" name="Content Placeholder 2"/>
          <p:cNvSpPr>
            <a:spLocks noGrp="1"/>
          </p:cNvSpPr>
          <p:nvPr>
            <p:ph idx="1"/>
          </p:nvPr>
        </p:nvSpPr>
        <p:spPr/>
        <p:txBody>
          <a:bodyPr>
            <a:normAutofit/>
          </a:bodyPr>
          <a:lstStyle/>
          <a:p>
            <a:r>
              <a:rPr lang="fa-IR" dirty="0"/>
              <a:t>بهترین راه برای شناسایی </a:t>
            </a:r>
            <a:r>
              <a:rPr lang="en-US" dirty="0"/>
              <a:t>use case</a:t>
            </a:r>
            <a:r>
              <a:rPr lang="fa-IR" dirty="0"/>
              <a:t>ها شروع با لیستی از </a:t>
            </a:r>
            <a:r>
              <a:rPr lang="en-US" dirty="0"/>
              <a:t>Actor</a:t>
            </a:r>
            <a:r>
              <a:rPr lang="fa-IR" dirty="0"/>
              <a:t>ها است و سپس بررسی اینکه چگونه هر </a:t>
            </a:r>
            <a:r>
              <a:rPr lang="en-US" dirty="0"/>
              <a:t>Actor</a:t>
            </a:r>
            <a:r>
              <a:rPr lang="fa-IR" dirty="0"/>
              <a:t> از سیستم استفاده می کند.</a:t>
            </a:r>
          </a:p>
          <a:p>
            <a:r>
              <a:rPr lang="fa-IR" dirty="0"/>
              <a:t>هر </a:t>
            </a:r>
            <a:r>
              <a:rPr lang="en-US" dirty="0"/>
              <a:t>use case</a:t>
            </a:r>
            <a:r>
              <a:rPr lang="fa-IR" dirty="0"/>
              <a:t> با یک عبارت </a:t>
            </a:r>
            <a:r>
              <a:rPr lang="fa-IR" u="sng" dirty="0"/>
              <a:t>فعل</a:t>
            </a:r>
            <a:r>
              <a:rPr lang="en-US" dirty="0"/>
              <a:t> </a:t>
            </a:r>
            <a:r>
              <a:rPr lang="fa-IR" dirty="0"/>
              <a:t>ی مشخص می شود. </a:t>
            </a:r>
          </a:p>
          <a:p>
            <a:r>
              <a:rPr lang="fa-IR" dirty="0"/>
              <a:t>شناسایی </a:t>
            </a:r>
            <a:r>
              <a:rPr lang="en-US" dirty="0"/>
              <a:t>use case</a:t>
            </a:r>
            <a:r>
              <a:rPr lang="fa-IR" dirty="0"/>
              <a:t>ها گاهی منجر به پیداکردن </a:t>
            </a:r>
            <a:r>
              <a:rPr lang="en-US" dirty="0"/>
              <a:t>Actor</a:t>
            </a:r>
            <a:r>
              <a:rPr lang="fa-IR" dirty="0"/>
              <a:t>های جدید می شود.</a:t>
            </a:r>
          </a:p>
          <a:p>
            <a:endParaRPr lang="fa-IR" dirty="0"/>
          </a:p>
        </p:txBody>
      </p:sp>
    </p:spTree>
    <p:extLst>
      <p:ext uri="{BB962C8B-B14F-4D97-AF65-F5344CB8AC3E}">
        <p14:creationId xmlns:p14="http://schemas.microsoft.com/office/powerpoint/2010/main" val="109032913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شناسایی </a:t>
            </a:r>
            <a:r>
              <a:rPr lang="en-US" dirty="0"/>
              <a:t>use case</a:t>
            </a:r>
            <a:r>
              <a:rPr lang="fa-IR" dirty="0"/>
              <a:t>ها </a:t>
            </a:r>
          </a:p>
        </p:txBody>
      </p:sp>
      <p:sp>
        <p:nvSpPr>
          <p:cNvPr id="3" name="Content Placeholder 2"/>
          <p:cNvSpPr>
            <a:spLocks noGrp="1"/>
          </p:cNvSpPr>
          <p:nvPr>
            <p:ph idx="1"/>
          </p:nvPr>
        </p:nvSpPr>
        <p:spPr/>
        <p:txBody>
          <a:bodyPr>
            <a:normAutofit/>
          </a:bodyPr>
          <a:lstStyle/>
          <a:p>
            <a:r>
              <a:rPr lang="fa-IR" dirty="0"/>
              <a:t>سوالاتی که در شناسایی </a:t>
            </a:r>
            <a:r>
              <a:rPr lang="en-US" dirty="0"/>
              <a:t>use case</a:t>
            </a:r>
            <a:r>
              <a:rPr lang="fa-IR" dirty="0"/>
              <a:t>ها به ما کمک می کنند :</a:t>
            </a:r>
          </a:p>
          <a:p>
            <a:pPr lvl="1"/>
            <a:r>
              <a:rPr lang="fa-IR" dirty="0"/>
              <a:t>چه عملکردی یک </a:t>
            </a:r>
            <a:r>
              <a:rPr lang="en-US" dirty="0"/>
              <a:t>Actor</a:t>
            </a:r>
            <a:r>
              <a:rPr lang="fa-IR" dirty="0"/>
              <a:t> از سیستم انتظار دارد؟</a:t>
            </a:r>
          </a:p>
          <a:p>
            <a:pPr lvl="1"/>
            <a:r>
              <a:rPr lang="fa-IR" dirty="0"/>
              <a:t>آیا سیستم اطلاعات را ذخیره و بازیابی می کند؟اگر اینچنین است کدام </a:t>
            </a:r>
            <a:r>
              <a:rPr lang="en-US" dirty="0"/>
              <a:t>Actor</a:t>
            </a:r>
            <a:r>
              <a:rPr lang="fa-IR" dirty="0"/>
              <a:t>ها این عملیات را انجام می دهند؟</a:t>
            </a:r>
          </a:p>
          <a:p>
            <a:pPr lvl="1"/>
            <a:r>
              <a:rPr lang="fa-IR" dirty="0"/>
              <a:t>هنگامی که حالت سیستم تغییر می کند چه چیزی اتفاق می افتد ؟ ( برای مثال شروع و پایان سیستم) آیا هیچ </a:t>
            </a:r>
            <a:r>
              <a:rPr lang="en-US" dirty="0"/>
              <a:t>Actor</a:t>
            </a:r>
            <a:r>
              <a:rPr lang="fa-IR" dirty="0"/>
              <a:t> ی نقش دارد؟</a:t>
            </a:r>
          </a:p>
          <a:p>
            <a:pPr lvl="1"/>
            <a:r>
              <a:rPr lang="fa-IR" dirty="0"/>
              <a:t>آیا رخدادهای خارجی هم روی سیستم تاثیر می گذارند؟ </a:t>
            </a:r>
          </a:p>
          <a:p>
            <a:pPr lvl="1"/>
            <a:r>
              <a:rPr lang="fa-IR" dirty="0"/>
              <a:t>آیا سیستم با سیستم خارجی دیگری در تعامل است؟</a:t>
            </a:r>
          </a:p>
          <a:p>
            <a:pPr lvl="1"/>
            <a:r>
              <a:rPr lang="fa-IR" dirty="0"/>
              <a:t>آیا سیستم گزارشی تهیه می</a:t>
            </a:r>
            <a:r>
              <a:rPr lang="en-US" dirty="0"/>
              <a:t> </a:t>
            </a:r>
            <a:r>
              <a:rPr lang="fa-IR" dirty="0"/>
              <a:t>کند؟</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case diagram</a:t>
            </a:r>
            <a:endParaRPr lang="fa-IR" dirty="0"/>
          </a:p>
        </p:txBody>
      </p:sp>
      <p:sp>
        <p:nvSpPr>
          <p:cNvPr id="3" name="Content Placeholder 2"/>
          <p:cNvSpPr>
            <a:spLocks noGrp="1"/>
          </p:cNvSpPr>
          <p:nvPr>
            <p:ph idx="1"/>
          </p:nvPr>
        </p:nvSpPr>
        <p:spPr/>
        <p:txBody>
          <a:bodyPr>
            <a:normAutofit/>
          </a:bodyPr>
          <a:lstStyle/>
          <a:p>
            <a:endParaRPr lang="en-US" dirty="0"/>
          </a:p>
        </p:txBody>
      </p:sp>
      <p:pic>
        <p:nvPicPr>
          <p:cNvPr id="4" name="Picture 2"/>
          <p:cNvPicPr>
            <a:picLocks noChangeAspect="1" noChangeArrowheads="1"/>
          </p:cNvPicPr>
          <p:nvPr/>
        </p:nvPicPr>
        <p:blipFill>
          <a:blip r:embed="rId3"/>
          <a:srcRect/>
          <a:stretch>
            <a:fillRect/>
          </a:stretch>
        </p:blipFill>
        <p:spPr bwMode="auto">
          <a:xfrm>
            <a:off x="1066118" y="1524000"/>
            <a:ext cx="6706964" cy="4324350"/>
          </a:xfrm>
          <a:prstGeom prst="rect">
            <a:avLst/>
          </a:prstGeom>
          <a:noFill/>
          <a:ln w="9525">
            <a:noFill/>
            <a:miter lim="800000"/>
            <a:headEnd/>
            <a:tailEnd/>
          </a:ln>
          <a:effectLst/>
        </p:spPr>
      </p:pic>
      <p:sp>
        <p:nvSpPr>
          <p:cNvPr id="5" name="Rectangle 4"/>
          <p:cNvSpPr/>
          <p:nvPr/>
        </p:nvSpPr>
        <p:spPr>
          <a:xfrm>
            <a:off x="2843808" y="1988840"/>
            <a:ext cx="1670650" cy="369332"/>
          </a:xfrm>
          <a:prstGeom prst="rect">
            <a:avLst/>
          </a:prstGeom>
        </p:spPr>
        <p:txBody>
          <a:bodyPr wrap="none">
            <a:spAutoFit/>
          </a:bodyPr>
          <a:lstStyle/>
          <a:p>
            <a:r>
              <a:rPr lang="en-US" dirty="0" err="1"/>
              <a:t>سیستم</a:t>
            </a:r>
            <a:r>
              <a:rPr lang="en-US" dirty="0"/>
              <a:t> </a:t>
            </a:r>
            <a:r>
              <a:rPr lang="en-US" dirty="0" err="1"/>
              <a:t>سفارش</a:t>
            </a:r>
            <a:r>
              <a:rPr lang="en-US" dirty="0"/>
              <a:t> </a:t>
            </a:r>
            <a:r>
              <a:rPr lang="en-US" dirty="0" err="1"/>
              <a:t>پستی</a:t>
            </a:r>
            <a:endParaRPr lang="en-US"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use case</a:t>
            </a:r>
            <a:endParaRPr lang="fa-IR" dirty="0"/>
          </a:p>
        </p:txBody>
      </p:sp>
      <p:sp>
        <p:nvSpPr>
          <p:cNvPr id="3" name="Content Placeholder 2"/>
          <p:cNvSpPr>
            <a:spLocks noGrp="1"/>
          </p:cNvSpPr>
          <p:nvPr>
            <p:ph idx="1"/>
          </p:nvPr>
        </p:nvSpPr>
        <p:spPr/>
        <p:txBody>
          <a:bodyPr>
            <a:normAutofit fontScale="85000" lnSpcReduction="20000"/>
          </a:bodyPr>
          <a:lstStyle/>
          <a:p>
            <a:r>
              <a:rPr lang="fa-IR" dirty="0"/>
              <a:t>نام </a:t>
            </a:r>
            <a:r>
              <a:rPr lang="en-US" dirty="0"/>
              <a:t>use case</a:t>
            </a:r>
            <a:r>
              <a:rPr lang="fa-IR" dirty="0"/>
              <a:t>: عبارت فعلی توصیفی و کوتاه</a:t>
            </a:r>
            <a:endParaRPr lang="en-US" dirty="0"/>
          </a:p>
          <a:p>
            <a:r>
              <a:rPr lang="fa-IR" dirty="0"/>
              <a:t>شناسه </a:t>
            </a:r>
            <a:r>
              <a:rPr lang="en-US" dirty="0"/>
              <a:t>use case</a:t>
            </a:r>
            <a:endParaRPr lang="fa-IR" dirty="0"/>
          </a:p>
          <a:p>
            <a:r>
              <a:rPr lang="fa-IR" dirty="0"/>
              <a:t>توصیف اجمالی: یک پارگراف که مشخص کننده هدف </a:t>
            </a:r>
            <a:r>
              <a:rPr lang="en-US" dirty="0"/>
              <a:t>use case</a:t>
            </a:r>
            <a:r>
              <a:rPr lang="fa-IR" dirty="0"/>
              <a:t> است.</a:t>
            </a:r>
          </a:p>
          <a:p>
            <a:r>
              <a:rPr lang="en-US" dirty="0"/>
              <a:t>Actor</a:t>
            </a:r>
            <a:r>
              <a:rPr lang="fa-IR" dirty="0"/>
              <a:t>هایی که در </a:t>
            </a:r>
            <a:r>
              <a:rPr lang="en-US" dirty="0"/>
              <a:t>use case</a:t>
            </a:r>
            <a:r>
              <a:rPr lang="fa-IR" dirty="0"/>
              <a:t> هستند:</a:t>
            </a:r>
          </a:p>
          <a:p>
            <a:pPr lvl="1"/>
            <a:r>
              <a:rPr lang="en-US" dirty="0"/>
              <a:t>Primary actors</a:t>
            </a:r>
            <a:r>
              <a:rPr lang="fa-IR" dirty="0"/>
              <a:t>: </a:t>
            </a:r>
            <a:r>
              <a:rPr lang="en-US" dirty="0"/>
              <a:t>actor</a:t>
            </a:r>
            <a:r>
              <a:rPr lang="fa-IR" dirty="0"/>
              <a:t>ی که </a:t>
            </a:r>
            <a:r>
              <a:rPr lang="en-US" dirty="0"/>
              <a:t>use case</a:t>
            </a:r>
            <a:r>
              <a:rPr lang="fa-IR" dirty="0"/>
              <a:t> را راه اندازی می کند. </a:t>
            </a:r>
          </a:p>
          <a:p>
            <a:pPr lvl="1"/>
            <a:r>
              <a:rPr lang="en-US" dirty="0"/>
              <a:t>Secondary actors</a:t>
            </a:r>
            <a:r>
              <a:rPr lang="fa-IR" dirty="0"/>
              <a:t>: بعد از اینکه </a:t>
            </a:r>
            <a:r>
              <a:rPr lang="en-US" dirty="0"/>
              <a:t>use case </a:t>
            </a:r>
            <a:r>
              <a:rPr lang="fa-IR" dirty="0"/>
              <a:t> شروع به کار کرد با آن در تعامل است.</a:t>
            </a:r>
          </a:p>
          <a:p>
            <a:r>
              <a:rPr lang="fa-IR" dirty="0"/>
              <a:t>پیش شرط ها : چیزهایی که باید قبل از اینکه </a:t>
            </a:r>
            <a:r>
              <a:rPr lang="en-US" dirty="0"/>
              <a:t>use case</a:t>
            </a:r>
            <a:r>
              <a:rPr lang="fa-IR" dirty="0"/>
              <a:t> اجرا شود برقرار باشند – آنها محدودیت های روی حالت سیستم هستند.</a:t>
            </a:r>
          </a:p>
          <a:p>
            <a:r>
              <a:rPr lang="fa-IR" dirty="0"/>
              <a:t>روند اصلی : مراحل </a:t>
            </a:r>
            <a:r>
              <a:rPr lang="en-US" dirty="0"/>
              <a:t>use case</a:t>
            </a:r>
          </a:p>
          <a:p>
            <a:r>
              <a:rPr lang="fa-IR" dirty="0"/>
              <a:t>پس شرط ها: چیزهایی که باید در پایان </a:t>
            </a:r>
            <a:r>
              <a:rPr lang="en-US" dirty="0"/>
              <a:t>use case</a:t>
            </a:r>
            <a:r>
              <a:rPr lang="fa-IR" dirty="0"/>
              <a:t> درست باشند. </a:t>
            </a:r>
          </a:p>
          <a:p>
            <a:r>
              <a:rPr lang="fa-IR" dirty="0"/>
              <a:t>روند جایگزین : لیست جایزگزین ها برای روند اصلی </a:t>
            </a:r>
            <a:endParaRPr lang="en-US" dirty="0"/>
          </a:p>
          <a:p>
            <a:endParaRPr lang="en-US"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use case</a:t>
            </a:r>
            <a:r>
              <a:rPr lang="fa-IR" dirty="0"/>
              <a:t> : مثال</a:t>
            </a:r>
          </a:p>
        </p:txBody>
      </p:sp>
      <p:pic>
        <p:nvPicPr>
          <p:cNvPr id="11" name="Picture 2"/>
          <p:cNvPicPr>
            <a:picLocks noGrp="1" noChangeAspect="1" noChangeArrowheads="1"/>
          </p:cNvPicPr>
          <p:nvPr>
            <p:ph idx="1"/>
          </p:nvPr>
        </p:nvPicPr>
        <p:blipFill>
          <a:blip r:embed="rId3"/>
          <a:srcRect/>
          <a:stretch>
            <a:fillRect/>
          </a:stretch>
        </p:blipFill>
        <p:spPr bwMode="auto">
          <a:xfrm>
            <a:off x="859631" y="1688306"/>
            <a:ext cx="6781800" cy="4552950"/>
          </a:xfrm>
          <a:prstGeom prst="rect">
            <a:avLst/>
          </a:prstGeom>
          <a:noFill/>
          <a:ln w="9525">
            <a:noFill/>
            <a:miter lim="800000"/>
            <a:headEnd/>
            <a:tailEnd/>
          </a:ln>
          <a:effec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مشخصه </a:t>
            </a:r>
            <a:r>
              <a:rPr lang="en-US" dirty="0"/>
              <a:t>use case</a:t>
            </a:r>
            <a:r>
              <a:rPr lang="fa-IR" dirty="0"/>
              <a:t> : مثال</a:t>
            </a:r>
          </a:p>
        </p:txBody>
      </p:sp>
      <p:sp>
        <p:nvSpPr>
          <p:cNvPr id="3" name="Content Placeholder 2"/>
          <p:cNvSpPr>
            <a:spLocks noGrp="1"/>
          </p:cNvSpPr>
          <p:nvPr>
            <p:ph idx="1"/>
          </p:nvPr>
        </p:nvSpPr>
        <p:spPr/>
        <p:txBody>
          <a:bodyPr>
            <a:normAutofit/>
          </a:bodyPr>
          <a:lstStyle/>
          <a:p>
            <a:endParaRPr lang="en-US" dirty="0"/>
          </a:p>
        </p:txBody>
      </p:sp>
      <p:pic>
        <p:nvPicPr>
          <p:cNvPr id="4" name="Picture 4"/>
          <p:cNvPicPr>
            <a:picLocks noChangeAspect="1" noChangeArrowheads="1"/>
          </p:cNvPicPr>
          <p:nvPr/>
        </p:nvPicPr>
        <p:blipFill>
          <a:blip r:embed="rId3"/>
          <a:srcRect/>
          <a:stretch>
            <a:fillRect/>
          </a:stretch>
        </p:blipFill>
        <p:spPr bwMode="auto">
          <a:xfrm>
            <a:off x="749369" y="1582532"/>
            <a:ext cx="7175431" cy="4991306"/>
          </a:xfrm>
          <a:prstGeom prst="rect">
            <a:avLst/>
          </a:prstGeom>
          <a:noFill/>
          <a:ln w="9525">
            <a:noFill/>
            <a:miter lim="800000"/>
            <a:headEnd/>
            <a:tailEnd/>
          </a:ln>
          <a:effec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6233" y="6236208"/>
            <a:ext cx="527767" cy="621792"/>
          </a:xfrm>
          <a:prstGeom prst="rect">
            <a:avLst/>
          </a:prstGeom>
        </p:spPr>
        <p:txBody>
          <a:bodyPr vert="horz" anchor="b"/>
          <a:lstStyle>
            <a:defPPr>
              <a:defRPr lang="en-US"/>
            </a:defPPr>
            <a:lvl1pPr marL="0" algn="r" defTabSz="914400" rtl="0" eaLnBrk="1" latinLnBrk="0" hangingPunct="1">
              <a:defRPr kumimoji="0" sz="1600" kern="120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2</a:t>
            </a:fld>
            <a:endParaRPr lang="en-US" dirty="0"/>
          </a:p>
        </p:txBody>
      </p:sp>
      <p:sp>
        <p:nvSpPr>
          <p:cNvPr id="3" name="Content Placeholder 2"/>
          <p:cNvSpPr>
            <a:spLocks noGrp="1"/>
          </p:cNvSpPr>
          <p:nvPr>
            <p:ph idx="1"/>
          </p:nvPr>
        </p:nvSpPr>
        <p:spPr/>
        <p:txBody>
          <a:bodyPr>
            <a:normAutofit/>
          </a:bodyPr>
          <a:lstStyle/>
          <a:p>
            <a:pPr algn="r" rtl="1"/>
            <a:endParaRPr lang="en-US" sz="2700" dirty="0"/>
          </a:p>
        </p:txBody>
      </p:sp>
      <p:sp>
        <p:nvSpPr>
          <p:cNvPr id="2" name="Title 1"/>
          <p:cNvSpPr>
            <a:spLocks noGrp="1"/>
          </p:cNvSpPr>
          <p:nvPr>
            <p:ph type="title"/>
          </p:nvPr>
        </p:nvSpPr>
        <p:spPr/>
        <p:txBody>
          <a:bodyPr/>
          <a:lstStyle/>
          <a:p>
            <a:pPr algn="r" rtl="1"/>
            <a:r>
              <a:rPr lang="fa-IR" dirty="0">
                <a:cs typeface="B Titr" panose="00000700000000000000" pitchFamily="2" charset="-78"/>
              </a:rPr>
              <a:t>ارزیابی</a:t>
            </a:r>
            <a:endParaRPr lang="en-US" dirty="0">
              <a:cs typeface="B Titr" panose="00000700000000000000" pitchFamily="2" charset="-78"/>
            </a:endParaRPr>
          </a:p>
        </p:txBody>
      </p:sp>
      <p:grpSp>
        <p:nvGrpSpPr>
          <p:cNvPr id="25" name="Group 24">
            <a:extLst>
              <a:ext uri="{FF2B5EF4-FFF2-40B4-BE49-F238E27FC236}">
                <a16:creationId xmlns:a16="http://schemas.microsoft.com/office/drawing/2014/main" id="{AC503E5C-9D1F-483C-A24C-4D326BDC1940}"/>
              </a:ext>
            </a:extLst>
          </p:cNvPr>
          <p:cNvGrpSpPr/>
          <p:nvPr/>
        </p:nvGrpSpPr>
        <p:grpSpPr>
          <a:xfrm>
            <a:off x="400434" y="3826303"/>
            <a:ext cx="6813684" cy="1034175"/>
            <a:chOff x="-1224002" y="4112675"/>
            <a:chExt cx="9084911" cy="1378900"/>
          </a:xfrm>
        </p:grpSpPr>
        <p:grpSp>
          <p:nvGrpSpPr>
            <p:cNvPr id="5" name="Group 4">
              <a:extLst>
                <a:ext uri="{FF2B5EF4-FFF2-40B4-BE49-F238E27FC236}">
                  <a16:creationId xmlns:a16="http://schemas.microsoft.com/office/drawing/2014/main" id="{E33170E4-7A51-4CB2-9AE6-2DF6BA23240C}"/>
                </a:ext>
              </a:extLst>
            </p:cNvPr>
            <p:cNvGrpSpPr/>
            <p:nvPr/>
          </p:nvGrpSpPr>
          <p:grpSpPr>
            <a:xfrm>
              <a:off x="1478027" y="4112675"/>
              <a:ext cx="6382882" cy="1378236"/>
              <a:chOff x="2219245" y="2052227"/>
              <a:chExt cx="6382882" cy="1378236"/>
            </a:xfrm>
          </p:grpSpPr>
          <p:sp>
            <p:nvSpPr>
              <p:cNvPr id="6" name="Google Shape;844;p23">
                <a:extLst>
                  <a:ext uri="{FF2B5EF4-FFF2-40B4-BE49-F238E27FC236}">
                    <a16:creationId xmlns:a16="http://schemas.microsoft.com/office/drawing/2014/main" id="{AF8BC863-515E-475D-B3D3-F1D1B9F0A1A0}"/>
                  </a:ext>
                </a:extLst>
              </p:cNvPr>
              <p:cNvSpPr/>
              <p:nvPr/>
            </p:nvSpPr>
            <p:spPr>
              <a:xfrm>
                <a:off x="4073240"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4</a:t>
                </a:r>
                <a:endParaRPr sz="1650" b="1" dirty="0">
                  <a:solidFill>
                    <a:schemeClr val="dk1"/>
                  </a:solidFill>
                  <a:latin typeface="BIZ UDPGothic"/>
                  <a:ea typeface="BIZ UDPGothic"/>
                  <a:cs typeface="BIZ UDPGothic"/>
                  <a:sym typeface="BIZ UDPGothic"/>
                </a:endParaRPr>
              </a:p>
            </p:txBody>
          </p:sp>
          <p:sp>
            <p:nvSpPr>
              <p:cNvPr id="7" name="Google Shape;845;p23">
                <a:extLst>
                  <a:ext uri="{FF2B5EF4-FFF2-40B4-BE49-F238E27FC236}">
                    <a16:creationId xmlns:a16="http://schemas.microsoft.com/office/drawing/2014/main" id="{0D31A4E4-5176-447E-A2A8-C210130D13DC}"/>
                  </a:ext>
                </a:extLst>
              </p:cNvPr>
              <p:cNvSpPr/>
              <p:nvPr/>
            </p:nvSpPr>
            <p:spPr>
              <a:xfrm>
                <a:off x="2726453"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2</a:t>
                </a:r>
                <a:endParaRPr sz="1650" b="1" dirty="0">
                  <a:solidFill>
                    <a:schemeClr val="dk1"/>
                  </a:solidFill>
                  <a:latin typeface="BIZ UDPGothic"/>
                  <a:ea typeface="BIZ UDPGothic"/>
                  <a:cs typeface="BIZ UDPGothic"/>
                  <a:sym typeface="BIZ UDPGothic"/>
                </a:endParaRPr>
              </a:p>
            </p:txBody>
          </p:sp>
          <p:sp>
            <p:nvSpPr>
              <p:cNvPr id="8" name="Google Shape;848;p23">
                <a:extLst>
                  <a:ext uri="{FF2B5EF4-FFF2-40B4-BE49-F238E27FC236}">
                    <a16:creationId xmlns:a16="http://schemas.microsoft.com/office/drawing/2014/main" id="{220CF663-FBC0-458E-ACC5-FE27E25A3BCE}"/>
                  </a:ext>
                </a:extLst>
              </p:cNvPr>
              <p:cNvSpPr/>
              <p:nvPr/>
            </p:nvSpPr>
            <p:spPr>
              <a:xfrm>
                <a:off x="5420027" y="2962647"/>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13</a:t>
                </a:r>
                <a:endParaRPr sz="1650" b="1" dirty="0">
                  <a:solidFill>
                    <a:schemeClr val="dk1"/>
                  </a:solidFill>
                  <a:latin typeface="BIZ UDPGothic"/>
                  <a:ea typeface="BIZ UDPGothic"/>
                  <a:cs typeface="BIZ UDPGothic"/>
                  <a:sym typeface="BIZ UDPGothic"/>
                </a:endParaRPr>
              </a:p>
            </p:txBody>
          </p:sp>
          <p:cxnSp>
            <p:nvCxnSpPr>
              <p:cNvPr id="9" name="Google Shape;849;p23">
                <a:extLst>
                  <a:ext uri="{FF2B5EF4-FFF2-40B4-BE49-F238E27FC236}">
                    <a16:creationId xmlns:a16="http://schemas.microsoft.com/office/drawing/2014/main" id="{43E2685F-B7EA-4C7A-9F95-5E66530C4F39}"/>
                  </a:ext>
                </a:extLst>
              </p:cNvPr>
              <p:cNvCxnSpPr>
                <a:stCxn id="8" idx="3"/>
              </p:cNvCxnSpPr>
              <p:nvPr/>
            </p:nvCxnSpPr>
            <p:spPr>
              <a:xfrm>
                <a:off x="6517427" y="3191247"/>
                <a:ext cx="365700" cy="0"/>
              </a:xfrm>
              <a:prstGeom prst="straightConnector1">
                <a:avLst/>
              </a:prstGeom>
              <a:noFill/>
              <a:ln w="19050" cap="flat" cmpd="sng">
                <a:solidFill>
                  <a:schemeClr val="dk1"/>
                </a:solidFill>
                <a:prstDash val="solid"/>
                <a:round/>
                <a:headEnd type="none" w="med" len="med"/>
                <a:tailEnd type="triangle" w="med" len="med"/>
              </a:ln>
            </p:spPr>
          </p:cxnSp>
          <p:cxnSp>
            <p:nvCxnSpPr>
              <p:cNvPr id="10" name="Google Shape;853;p23">
                <a:extLst>
                  <a:ext uri="{FF2B5EF4-FFF2-40B4-BE49-F238E27FC236}">
                    <a16:creationId xmlns:a16="http://schemas.microsoft.com/office/drawing/2014/main" id="{3062DA2E-66CE-498B-810A-751BAB89197D}"/>
                  </a:ext>
                </a:extLst>
              </p:cNvPr>
              <p:cNvCxnSpPr>
                <a:cxnSpLocks/>
                <a:stCxn id="7" idx="3"/>
                <a:endCxn id="6" idx="1"/>
              </p:cNvCxnSpPr>
              <p:nvPr/>
            </p:nvCxnSpPr>
            <p:spPr>
              <a:xfrm>
                <a:off x="3823853" y="3191247"/>
                <a:ext cx="249300" cy="0"/>
              </a:xfrm>
              <a:prstGeom prst="straightConnector1">
                <a:avLst/>
              </a:prstGeom>
              <a:noFill/>
              <a:ln w="19050" cap="flat" cmpd="sng">
                <a:solidFill>
                  <a:schemeClr val="dk1"/>
                </a:solidFill>
                <a:prstDash val="solid"/>
                <a:round/>
                <a:headEnd type="none" w="med" len="med"/>
                <a:tailEnd type="none" w="med" len="med"/>
              </a:ln>
            </p:spPr>
          </p:cxnSp>
          <p:cxnSp>
            <p:nvCxnSpPr>
              <p:cNvPr id="11" name="Google Shape;854;p23">
                <a:extLst>
                  <a:ext uri="{FF2B5EF4-FFF2-40B4-BE49-F238E27FC236}">
                    <a16:creationId xmlns:a16="http://schemas.microsoft.com/office/drawing/2014/main" id="{7DB0CFE9-604F-4DA5-9EFC-3BAFD052AD4A}"/>
                  </a:ext>
                </a:extLst>
              </p:cNvPr>
              <p:cNvCxnSpPr>
                <a:cxnSpLocks/>
                <a:stCxn id="6" idx="3"/>
                <a:endCxn id="8" idx="1"/>
              </p:cNvCxnSpPr>
              <p:nvPr/>
            </p:nvCxnSpPr>
            <p:spPr>
              <a:xfrm>
                <a:off x="5170640" y="3191247"/>
                <a:ext cx="249300" cy="0"/>
              </a:xfrm>
              <a:prstGeom prst="straightConnector1">
                <a:avLst/>
              </a:prstGeom>
              <a:noFill/>
              <a:ln w="19050" cap="flat" cmpd="sng">
                <a:solidFill>
                  <a:schemeClr val="dk1"/>
                </a:solidFill>
                <a:prstDash val="solid"/>
                <a:round/>
                <a:headEnd type="none" w="med" len="med"/>
                <a:tailEnd type="none" w="med" len="med"/>
              </a:ln>
            </p:spPr>
          </p:cxnSp>
          <p:sp>
            <p:nvSpPr>
              <p:cNvPr id="12" name="Google Shape;859;p23">
                <a:extLst>
                  <a:ext uri="{FF2B5EF4-FFF2-40B4-BE49-F238E27FC236}">
                    <a16:creationId xmlns:a16="http://schemas.microsoft.com/office/drawing/2014/main" id="{CB07EB85-F9C9-425E-A1E3-42433F308EFF}"/>
                  </a:ext>
                </a:extLst>
              </p:cNvPr>
              <p:cNvSpPr txBox="1"/>
              <p:nvPr/>
            </p:nvSpPr>
            <p:spPr>
              <a:xfrm>
                <a:off x="2219245" y="2082767"/>
                <a:ext cx="2328600" cy="457200"/>
              </a:xfrm>
              <a:prstGeom prst="rect">
                <a:avLst/>
              </a:prstGeom>
              <a:noFill/>
              <a:ln>
                <a:noFill/>
              </a:ln>
            </p:spPr>
            <p:txBody>
              <a:bodyPr spcFirstLastPara="1" wrap="square" lIns="68569" tIns="68569" rIns="68569" bIns="68569" anchor="b" anchorCtr="0">
                <a:noAutofit/>
              </a:bodyPr>
              <a:lstStyle/>
              <a:p>
                <a:pPr algn="ctr"/>
                <a:r>
                  <a:rPr lang="en-US" sz="1650" dirty="0">
                    <a:solidFill>
                      <a:schemeClr val="dk1"/>
                    </a:solidFill>
                    <a:latin typeface="BIZ UDPGothic"/>
                    <a:ea typeface="BIZ UDPGothic"/>
                    <a:cs typeface="BIZ UDPGothic"/>
                    <a:sym typeface="BIZ UDPGothic"/>
                  </a:rPr>
                  <a:t>Homework</a:t>
                </a:r>
                <a:endParaRPr sz="1650" dirty="0">
                  <a:solidFill>
                    <a:schemeClr val="dk1"/>
                  </a:solidFill>
                  <a:latin typeface="BIZ UDPGothic"/>
                  <a:ea typeface="BIZ UDPGothic"/>
                  <a:cs typeface="BIZ UDPGothic"/>
                  <a:sym typeface="BIZ UDPGothic"/>
                </a:endParaRPr>
              </a:p>
            </p:txBody>
          </p:sp>
          <p:sp>
            <p:nvSpPr>
              <p:cNvPr id="13" name="Google Shape;862;p23">
                <a:extLst>
                  <a:ext uri="{FF2B5EF4-FFF2-40B4-BE49-F238E27FC236}">
                    <a16:creationId xmlns:a16="http://schemas.microsoft.com/office/drawing/2014/main" id="{EB4632E4-F7F9-4F08-B42D-3D8991DA0156}"/>
                  </a:ext>
                </a:extLst>
              </p:cNvPr>
              <p:cNvSpPr txBox="1"/>
              <p:nvPr/>
            </p:nvSpPr>
            <p:spPr>
              <a:xfrm>
                <a:off x="4984622" y="2065507"/>
                <a:ext cx="2328600" cy="457200"/>
              </a:xfrm>
              <a:prstGeom prst="rect">
                <a:avLst/>
              </a:prstGeom>
              <a:noFill/>
              <a:ln>
                <a:noFill/>
              </a:ln>
            </p:spPr>
            <p:txBody>
              <a:bodyPr spcFirstLastPara="1" wrap="square" lIns="68569" tIns="68569" rIns="68569" bIns="68569" anchor="b" anchorCtr="0">
                <a:noAutofit/>
              </a:bodyPr>
              <a:lstStyle/>
              <a:p>
                <a:pPr algn="ctr"/>
                <a:r>
                  <a:rPr lang="en" sz="1650" dirty="0">
                    <a:solidFill>
                      <a:schemeClr val="dk1"/>
                    </a:solidFill>
                    <a:latin typeface="BIZ UDPGothic"/>
                    <a:ea typeface="BIZ UDPGothic"/>
                    <a:cs typeface="BIZ UDPGothic"/>
                    <a:sym typeface="BIZ UDPGothic"/>
                  </a:rPr>
                  <a:t>Exam</a:t>
                </a:r>
                <a:endParaRPr sz="1650" dirty="0">
                  <a:solidFill>
                    <a:schemeClr val="dk1"/>
                  </a:solidFill>
                  <a:latin typeface="BIZ UDPGothic"/>
                  <a:ea typeface="BIZ UDPGothic"/>
                  <a:cs typeface="BIZ UDPGothic"/>
                  <a:sym typeface="BIZ UDPGothic"/>
                </a:endParaRPr>
              </a:p>
            </p:txBody>
          </p:sp>
          <p:cxnSp>
            <p:nvCxnSpPr>
              <p:cNvPr id="14" name="Google Shape;872;p23">
                <a:extLst>
                  <a:ext uri="{FF2B5EF4-FFF2-40B4-BE49-F238E27FC236}">
                    <a16:creationId xmlns:a16="http://schemas.microsoft.com/office/drawing/2014/main" id="{E4D9B82F-4E72-4780-8548-28B0EF43D898}"/>
                  </a:ext>
                </a:extLst>
              </p:cNvPr>
              <p:cNvCxnSpPr>
                <a:cxnSpLocks/>
                <a:stCxn id="7" idx="0"/>
              </p:cNvCxnSpPr>
              <p:nvPr/>
            </p:nvCxnSpPr>
            <p:spPr>
              <a:xfrm rot="10800000">
                <a:off x="3275153" y="2576247"/>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874;p23">
                <a:extLst>
                  <a:ext uri="{FF2B5EF4-FFF2-40B4-BE49-F238E27FC236}">
                    <a16:creationId xmlns:a16="http://schemas.microsoft.com/office/drawing/2014/main" id="{84BBA8F8-E6A2-48FC-9461-575082A2132C}"/>
                  </a:ext>
                </a:extLst>
              </p:cNvPr>
              <p:cNvCxnSpPr>
                <a:cxnSpLocks/>
                <a:stCxn id="8" idx="0"/>
              </p:cNvCxnSpPr>
              <p:nvPr/>
            </p:nvCxnSpPr>
            <p:spPr>
              <a:xfrm rot="10800000" flipH="1">
                <a:off x="5968727" y="2576247"/>
                <a:ext cx="900" cy="386400"/>
              </a:xfrm>
              <a:prstGeom prst="straightConnector1">
                <a:avLst/>
              </a:prstGeom>
              <a:noFill/>
              <a:ln w="19050" cap="flat" cmpd="sng">
                <a:solidFill>
                  <a:schemeClr val="dk1"/>
                </a:solidFill>
                <a:prstDash val="solid"/>
                <a:round/>
                <a:headEnd type="none" w="med" len="med"/>
                <a:tailEnd type="none" w="med" len="med"/>
              </a:ln>
            </p:spPr>
          </p:cxnSp>
          <p:cxnSp>
            <p:nvCxnSpPr>
              <p:cNvPr id="16" name="Google Shape;872;p23">
                <a:extLst>
                  <a:ext uri="{FF2B5EF4-FFF2-40B4-BE49-F238E27FC236}">
                    <a16:creationId xmlns:a16="http://schemas.microsoft.com/office/drawing/2014/main" id="{F3C2E467-6349-4BC5-AC65-45E1FEA1D7CF}"/>
                  </a:ext>
                </a:extLst>
              </p:cNvPr>
              <p:cNvCxnSpPr>
                <a:cxnSpLocks/>
              </p:cNvCxnSpPr>
              <p:nvPr/>
            </p:nvCxnSpPr>
            <p:spPr>
              <a:xfrm rot="10800000">
                <a:off x="4635795" y="2576231"/>
                <a:ext cx="0" cy="386400"/>
              </a:xfrm>
              <a:prstGeom prst="straightConnector1">
                <a:avLst/>
              </a:prstGeom>
              <a:noFill/>
              <a:ln w="19050" cap="flat" cmpd="sng">
                <a:solidFill>
                  <a:schemeClr val="dk1"/>
                </a:solidFill>
                <a:prstDash val="solid"/>
                <a:round/>
                <a:headEnd type="none" w="med" len="med"/>
                <a:tailEnd type="none" w="med" len="med"/>
              </a:ln>
            </p:spPr>
          </p:cxnSp>
          <p:sp>
            <p:nvSpPr>
              <p:cNvPr id="17" name="Google Shape;859;p23">
                <a:extLst>
                  <a:ext uri="{FF2B5EF4-FFF2-40B4-BE49-F238E27FC236}">
                    <a16:creationId xmlns:a16="http://schemas.microsoft.com/office/drawing/2014/main" id="{3E55A101-94AF-4D8C-B5BA-36D9ADADF1DA}"/>
                  </a:ext>
                </a:extLst>
              </p:cNvPr>
              <p:cNvSpPr txBox="1"/>
              <p:nvPr/>
            </p:nvSpPr>
            <p:spPr>
              <a:xfrm>
                <a:off x="3508150" y="2082752"/>
                <a:ext cx="2328600" cy="457200"/>
              </a:xfrm>
              <a:prstGeom prst="rect">
                <a:avLst/>
              </a:prstGeom>
              <a:noFill/>
              <a:ln>
                <a:noFill/>
              </a:ln>
            </p:spPr>
            <p:txBody>
              <a:bodyPr spcFirstLastPara="1" wrap="square" lIns="68569" tIns="68569" rIns="68569" bIns="68569" anchor="b" anchorCtr="0">
                <a:noAutofit/>
              </a:bodyPr>
              <a:lstStyle/>
              <a:p>
                <a:pPr algn="ctr"/>
                <a:r>
                  <a:rPr lang="en" sz="1650" dirty="0">
                    <a:solidFill>
                      <a:schemeClr val="dk1"/>
                    </a:solidFill>
                    <a:latin typeface="BIZ UDPGothic"/>
                    <a:ea typeface="BIZ UDPGothic"/>
                    <a:cs typeface="BIZ UDPGothic"/>
                    <a:sym typeface="BIZ UDPGothic"/>
                  </a:rPr>
                  <a:t>Project</a:t>
                </a:r>
                <a:endParaRPr sz="1650" dirty="0">
                  <a:solidFill>
                    <a:schemeClr val="dk1"/>
                  </a:solidFill>
                  <a:latin typeface="BIZ UDPGothic"/>
                  <a:ea typeface="BIZ UDPGothic"/>
                  <a:cs typeface="BIZ UDPGothic"/>
                  <a:sym typeface="BIZ UDPGothic"/>
                </a:endParaRPr>
              </a:p>
            </p:txBody>
          </p:sp>
          <p:sp>
            <p:nvSpPr>
              <p:cNvPr id="18" name="Google Shape;844;p23">
                <a:extLst>
                  <a:ext uri="{FF2B5EF4-FFF2-40B4-BE49-F238E27FC236}">
                    <a16:creationId xmlns:a16="http://schemas.microsoft.com/office/drawing/2014/main" id="{9A5C3C3F-409A-4FA1-82C4-4CFB0B32F4E6}"/>
                  </a:ext>
                </a:extLst>
              </p:cNvPr>
              <p:cNvSpPr/>
              <p:nvPr/>
            </p:nvSpPr>
            <p:spPr>
              <a:xfrm>
                <a:off x="6882829" y="2973263"/>
                <a:ext cx="109740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20+1</a:t>
                </a:r>
                <a:endParaRPr sz="1650" b="1" dirty="0">
                  <a:solidFill>
                    <a:schemeClr val="dk1"/>
                  </a:solidFill>
                  <a:latin typeface="BIZ UDPGothic"/>
                  <a:ea typeface="BIZ UDPGothic"/>
                  <a:cs typeface="BIZ UDPGothic"/>
                  <a:sym typeface="BIZ UDPGothic"/>
                </a:endParaRPr>
              </a:p>
            </p:txBody>
          </p:sp>
          <p:sp>
            <p:nvSpPr>
              <p:cNvPr id="19" name="Google Shape;862;p23">
                <a:extLst>
                  <a:ext uri="{FF2B5EF4-FFF2-40B4-BE49-F238E27FC236}">
                    <a16:creationId xmlns:a16="http://schemas.microsoft.com/office/drawing/2014/main" id="{B3D78E5B-8F61-4911-BAA0-85A31631BCAA}"/>
                  </a:ext>
                </a:extLst>
              </p:cNvPr>
              <p:cNvSpPr txBox="1"/>
              <p:nvPr/>
            </p:nvSpPr>
            <p:spPr>
              <a:xfrm>
                <a:off x="6273527" y="2052227"/>
                <a:ext cx="2328600" cy="457200"/>
              </a:xfrm>
              <a:prstGeom prst="rect">
                <a:avLst/>
              </a:prstGeom>
              <a:noFill/>
              <a:ln>
                <a:noFill/>
              </a:ln>
            </p:spPr>
            <p:txBody>
              <a:bodyPr spcFirstLastPara="1" wrap="square" lIns="68569" tIns="68569" rIns="68569" bIns="68569" anchor="b" anchorCtr="0">
                <a:noAutofit/>
              </a:bodyPr>
              <a:lstStyle/>
              <a:p>
                <a:pPr algn="ctr"/>
                <a:r>
                  <a:rPr lang="en" sz="1650" dirty="0">
                    <a:solidFill>
                      <a:schemeClr val="dk1"/>
                    </a:solidFill>
                    <a:latin typeface="BIZ UDPGothic"/>
                    <a:ea typeface="BIZ UDPGothic"/>
                    <a:cs typeface="BIZ UDPGothic"/>
                    <a:sym typeface="BIZ UDPGothic"/>
                  </a:rPr>
                  <a:t>Grading</a:t>
                </a:r>
                <a:endParaRPr sz="1650" dirty="0">
                  <a:solidFill>
                    <a:schemeClr val="dk1"/>
                  </a:solidFill>
                  <a:latin typeface="BIZ UDPGothic"/>
                  <a:ea typeface="BIZ UDPGothic"/>
                  <a:cs typeface="BIZ UDPGothic"/>
                  <a:sym typeface="BIZ UDPGothic"/>
                </a:endParaRPr>
              </a:p>
            </p:txBody>
          </p:sp>
          <p:cxnSp>
            <p:nvCxnSpPr>
              <p:cNvPr id="20" name="Google Shape;874;p23">
                <a:extLst>
                  <a:ext uri="{FF2B5EF4-FFF2-40B4-BE49-F238E27FC236}">
                    <a16:creationId xmlns:a16="http://schemas.microsoft.com/office/drawing/2014/main" id="{C7EA1395-DC59-43F2-B13B-122F9EEC073C}"/>
                  </a:ext>
                </a:extLst>
              </p:cNvPr>
              <p:cNvCxnSpPr>
                <a:cxnSpLocks/>
              </p:cNvCxnSpPr>
              <p:nvPr/>
            </p:nvCxnSpPr>
            <p:spPr>
              <a:xfrm rot="10800000" flipH="1">
                <a:off x="7437653" y="2590023"/>
                <a:ext cx="900" cy="386400"/>
              </a:xfrm>
              <a:prstGeom prst="straightConnector1">
                <a:avLst/>
              </a:prstGeom>
              <a:noFill/>
              <a:ln w="19050" cap="flat" cmpd="sng">
                <a:solidFill>
                  <a:schemeClr val="dk1"/>
                </a:solidFill>
                <a:prstDash val="solid"/>
                <a:round/>
                <a:headEnd type="none" w="med" len="med"/>
                <a:tailEnd type="none" w="med" len="med"/>
              </a:ln>
            </p:spPr>
          </p:cxnSp>
        </p:grpSp>
        <p:sp>
          <p:nvSpPr>
            <p:cNvPr id="21" name="Google Shape;845;p23">
              <a:extLst>
                <a:ext uri="{FF2B5EF4-FFF2-40B4-BE49-F238E27FC236}">
                  <a16:creationId xmlns:a16="http://schemas.microsoft.com/office/drawing/2014/main" id="{E764E6D4-0FE4-4932-BD04-A3AD57C48145}"/>
                </a:ext>
              </a:extLst>
            </p:cNvPr>
            <p:cNvSpPr/>
            <p:nvPr/>
          </p:nvSpPr>
          <p:spPr>
            <a:xfrm>
              <a:off x="989572" y="5024746"/>
              <a:ext cx="74712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22" name="Google Shape;859;p23">
              <a:extLst>
                <a:ext uri="{FF2B5EF4-FFF2-40B4-BE49-F238E27FC236}">
                  <a16:creationId xmlns:a16="http://schemas.microsoft.com/office/drawing/2014/main" id="{8A347895-2B18-400B-A368-24515C2BE9EE}"/>
                </a:ext>
              </a:extLst>
            </p:cNvPr>
            <p:cNvSpPr txBox="1"/>
            <p:nvPr/>
          </p:nvSpPr>
          <p:spPr>
            <a:xfrm>
              <a:off x="331598" y="4120891"/>
              <a:ext cx="1822295" cy="457200"/>
            </a:xfrm>
            <a:prstGeom prst="rect">
              <a:avLst/>
            </a:prstGeom>
            <a:noFill/>
            <a:ln>
              <a:noFill/>
            </a:ln>
          </p:spPr>
          <p:txBody>
            <a:bodyPr spcFirstLastPara="1" wrap="square" lIns="68569" tIns="68569" rIns="68569" bIns="68569" anchor="b" anchorCtr="0">
              <a:noAutofit/>
            </a:bodyPr>
            <a:lstStyle/>
            <a:p>
              <a:pPr algn="ctr"/>
              <a:r>
                <a:rPr lang="en-US" sz="1650" dirty="0">
                  <a:solidFill>
                    <a:schemeClr val="dk1"/>
                  </a:solidFill>
                  <a:latin typeface="BIZ UDPGothic"/>
                  <a:ea typeface="BIZ UDPGothic"/>
                  <a:cs typeface="BIZ UDPGothic"/>
                  <a:sym typeface="BIZ UDPGothic"/>
                </a:rPr>
                <a:t>Attendance </a:t>
              </a:r>
              <a:endParaRPr sz="1650" dirty="0">
                <a:solidFill>
                  <a:schemeClr val="dk1"/>
                </a:solidFill>
                <a:latin typeface="BIZ UDPGothic"/>
                <a:ea typeface="BIZ UDPGothic"/>
                <a:cs typeface="BIZ UDPGothic"/>
                <a:sym typeface="BIZ UDPGothic"/>
              </a:endParaRPr>
            </a:p>
          </p:txBody>
        </p:sp>
        <p:cxnSp>
          <p:nvCxnSpPr>
            <p:cNvPr id="23" name="Google Shape;872;p23">
              <a:extLst>
                <a:ext uri="{FF2B5EF4-FFF2-40B4-BE49-F238E27FC236}">
                  <a16:creationId xmlns:a16="http://schemas.microsoft.com/office/drawing/2014/main" id="{950427F3-9AA7-468B-B4AA-F35042A31B23}"/>
                </a:ext>
              </a:extLst>
            </p:cNvPr>
            <p:cNvCxnSpPr>
              <a:cxnSpLocks/>
            </p:cNvCxnSpPr>
            <p:nvPr/>
          </p:nvCxnSpPr>
          <p:spPr>
            <a:xfrm rot="10800000">
              <a:off x="1344293" y="4627715"/>
              <a:ext cx="0" cy="386400"/>
            </a:xfrm>
            <a:prstGeom prst="straightConnector1">
              <a:avLst/>
            </a:prstGeom>
            <a:noFill/>
            <a:ln w="19050" cap="flat" cmpd="sng">
              <a:solidFill>
                <a:schemeClr val="dk1"/>
              </a:solidFill>
              <a:prstDash val="solid"/>
              <a:round/>
              <a:headEnd type="none" w="med" len="med"/>
              <a:tailEnd type="none" w="med" len="med"/>
            </a:ln>
          </p:spPr>
        </p:cxnSp>
        <p:cxnSp>
          <p:nvCxnSpPr>
            <p:cNvPr id="24" name="Google Shape;853;p23">
              <a:extLst>
                <a:ext uri="{FF2B5EF4-FFF2-40B4-BE49-F238E27FC236}">
                  <a16:creationId xmlns:a16="http://schemas.microsoft.com/office/drawing/2014/main" id="{7415EACF-E1D8-4314-89EE-C8C3A50EBB65}"/>
                </a:ext>
              </a:extLst>
            </p:cNvPr>
            <p:cNvCxnSpPr>
              <a:cxnSpLocks/>
            </p:cNvCxnSpPr>
            <p:nvPr/>
          </p:nvCxnSpPr>
          <p:spPr>
            <a:xfrm>
              <a:off x="1735935" y="5251695"/>
              <a:ext cx="249300" cy="0"/>
            </a:xfrm>
            <a:prstGeom prst="straightConnector1">
              <a:avLst/>
            </a:prstGeom>
            <a:noFill/>
            <a:ln w="19050" cap="flat" cmpd="sng">
              <a:solidFill>
                <a:schemeClr val="dk1"/>
              </a:solidFill>
              <a:prstDash val="solid"/>
              <a:round/>
              <a:headEnd type="none" w="med" len="med"/>
              <a:tailEnd type="none" w="med" len="med"/>
            </a:ln>
          </p:spPr>
        </p:cxnSp>
        <p:sp>
          <p:nvSpPr>
            <p:cNvPr id="28" name="Google Shape;845;p23">
              <a:extLst>
                <a:ext uri="{FF2B5EF4-FFF2-40B4-BE49-F238E27FC236}">
                  <a16:creationId xmlns:a16="http://schemas.microsoft.com/office/drawing/2014/main" id="{E499D5FA-E241-4F50-B356-35283A691121}"/>
                </a:ext>
              </a:extLst>
            </p:cNvPr>
            <p:cNvSpPr/>
            <p:nvPr/>
          </p:nvSpPr>
          <p:spPr>
            <a:xfrm>
              <a:off x="88316" y="5034375"/>
              <a:ext cx="747120" cy="457200"/>
            </a:xfrm>
            <a:prstGeom prst="rect">
              <a:avLst/>
            </a:prstGeom>
            <a:noFill/>
            <a:ln w="19050" cap="flat" cmpd="sng">
              <a:solidFill>
                <a:schemeClr val="dk1"/>
              </a:solidFill>
              <a:prstDash val="solid"/>
              <a:round/>
              <a:headEnd type="none" w="sm" len="sm"/>
              <a:tailEnd type="none" w="sm" len="sm"/>
            </a:ln>
          </p:spPr>
          <p:txBody>
            <a:bodyPr spcFirstLastPara="1" wrap="square" lIns="68569" tIns="68569" rIns="68569" bIns="68569" anchor="ctr" anchorCtr="0">
              <a:noAutofit/>
            </a:bodyPr>
            <a:lstStyle/>
            <a:p>
              <a:pPr algn="ctr"/>
              <a:r>
                <a:rPr lang="en" sz="1650" b="1" dirty="0">
                  <a:solidFill>
                    <a:schemeClr val="dk1"/>
                  </a:solidFill>
                  <a:latin typeface="BIZ UDPGothic"/>
                  <a:ea typeface="BIZ UDPGothic"/>
                  <a:cs typeface="BIZ UDPGothic"/>
                  <a:sym typeface="BIZ UDPGothic"/>
                </a:rPr>
                <a:t>1</a:t>
              </a:r>
              <a:endParaRPr sz="1650" b="1" dirty="0">
                <a:solidFill>
                  <a:schemeClr val="dk1"/>
                </a:solidFill>
                <a:latin typeface="BIZ UDPGothic"/>
                <a:ea typeface="BIZ UDPGothic"/>
                <a:cs typeface="BIZ UDPGothic"/>
                <a:sym typeface="BIZ UDPGothic"/>
              </a:endParaRPr>
            </a:p>
          </p:txBody>
        </p:sp>
        <p:sp>
          <p:nvSpPr>
            <p:cNvPr id="29" name="Google Shape;859;p23">
              <a:extLst>
                <a:ext uri="{FF2B5EF4-FFF2-40B4-BE49-F238E27FC236}">
                  <a16:creationId xmlns:a16="http://schemas.microsoft.com/office/drawing/2014/main" id="{BC4AA2F4-C7AD-4087-A79C-D9BFD3C46D58}"/>
                </a:ext>
              </a:extLst>
            </p:cNvPr>
            <p:cNvSpPr txBox="1"/>
            <p:nvPr/>
          </p:nvSpPr>
          <p:spPr>
            <a:xfrm>
              <a:off x="-1224002" y="4145703"/>
              <a:ext cx="1822295" cy="457200"/>
            </a:xfrm>
            <a:prstGeom prst="rect">
              <a:avLst/>
            </a:prstGeom>
            <a:noFill/>
            <a:ln>
              <a:noFill/>
            </a:ln>
          </p:spPr>
          <p:txBody>
            <a:bodyPr spcFirstLastPara="1" wrap="square" lIns="68569" tIns="68569" rIns="68569" bIns="68569" anchor="b" anchorCtr="0">
              <a:noAutofit/>
            </a:bodyPr>
            <a:lstStyle/>
            <a:p>
              <a:pPr algn="ctr"/>
              <a:r>
                <a:rPr lang="en-US" sz="1650" dirty="0">
                  <a:solidFill>
                    <a:schemeClr val="dk1"/>
                  </a:solidFill>
                  <a:latin typeface="BIZ UDPGothic"/>
                  <a:ea typeface="BIZ UDPGothic"/>
                  <a:cs typeface="BIZ UDPGothic"/>
                  <a:sym typeface="BIZ UDPGothic"/>
                </a:rPr>
                <a:t>Contribution</a:t>
              </a:r>
              <a:endParaRPr sz="1650" dirty="0">
                <a:solidFill>
                  <a:schemeClr val="dk1"/>
                </a:solidFill>
                <a:latin typeface="BIZ UDPGothic"/>
                <a:ea typeface="BIZ UDPGothic"/>
                <a:cs typeface="BIZ UDPGothic"/>
                <a:sym typeface="BIZ UDPGothic"/>
              </a:endParaRPr>
            </a:p>
          </p:txBody>
        </p:sp>
      </p:grpSp>
      <p:cxnSp>
        <p:nvCxnSpPr>
          <p:cNvPr id="53" name="Google Shape;872;p23">
            <a:extLst>
              <a:ext uri="{FF2B5EF4-FFF2-40B4-BE49-F238E27FC236}">
                <a16:creationId xmlns:a16="http://schemas.microsoft.com/office/drawing/2014/main" id="{F951962F-59A6-486D-9A7B-0FB66D5C0ED6}"/>
              </a:ext>
            </a:extLst>
          </p:cNvPr>
          <p:cNvCxnSpPr>
            <a:cxnSpLocks/>
          </p:cNvCxnSpPr>
          <p:nvPr/>
        </p:nvCxnSpPr>
        <p:spPr>
          <a:xfrm rot="10800000">
            <a:off x="1674727" y="4231078"/>
            <a:ext cx="0" cy="28980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99786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جریان ها</a:t>
            </a:r>
          </a:p>
        </p:txBody>
      </p:sp>
      <p:sp>
        <p:nvSpPr>
          <p:cNvPr id="3" name="Content Placeholder 2"/>
          <p:cNvSpPr>
            <a:spLocks noGrp="1"/>
          </p:cNvSpPr>
          <p:nvPr>
            <p:ph idx="1"/>
          </p:nvPr>
        </p:nvSpPr>
        <p:spPr>
          <a:xfrm>
            <a:off x="642910" y="1571612"/>
            <a:ext cx="7786742" cy="4929222"/>
          </a:xfrm>
        </p:spPr>
        <p:txBody>
          <a:bodyPr>
            <a:normAutofit fontScale="92500" lnSpcReduction="10000"/>
          </a:bodyPr>
          <a:lstStyle/>
          <a:p>
            <a:r>
              <a:rPr lang="fa-IR" sz="3200" dirty="0"/>
              <a:t>مراحل در </a:t>
            </a:r>
            <a:r>
              <a:rPr lang="en-US" sz="3200" dirty="0"/>
              <a:t>use case</a:t>
            </a:r>
            <a:r>
              <a:rPr lang="fa-IR" sz="3200" dirty="0"/>
              <a:t> به صورت جریانی از رخدادها لیست می شود</a:t>
            </a:r>
          </a:p>
          <a:p>
            <a:r>
              <a:rPr lang="fa-IR" sz="3200" dirty="0"/>
              <a:t>هر </a:t>
            </a:r>
            <a:r>
              <a:rPr lang="en-US" sz="3200" dirty="0"/>
              <a:t>use case</a:t>
            </a:r>
            <a:r>
              <a:rPr lang="fa-IR" sz="3200" dirty="0"/>
              <a:t> یک روند اصلی </a:t>
            </a:r>
            <a:r>
              <a:rPr lang="en-US" sz="3200" dirty="0"/>
              <a:t>(main flow)</a:t>
            </a:r>
            <a:r>
              <a:rPr lang="fa-IR" sz="3200" dirty="0"/>
              <a:t> دارد، که مراحل یک </a:t>
            </a:r>
            <a:r>
              <a:rPr lang="en-US" sz="3200" dirty="0"/>
              <a:t>use case</a:t>
            </a:r>
            <a:r>
              <a:rPr lang="fa-IR" sz="3200" dirty="0"/>
              <a:t> را وقتی همه چیز همانطورکه انتظار داریم اتفاق می افتد و هیچ خطا، وقفه یا مشکلی وجود ندارد، نشان می دهد.</a:t>
            </a:r>
          </a:p>
          <a:p>
            <a:r>
              <a:rPr lang="fa-IR" sz="3200" dirty="0"/>
              <a:t>روند فرعی </a:t>
            </a:r>
            <a:r>
              <a:rPr lang="en-US" sz="3200" dirty="0"/>
              <a:t>(alternative flow)</a:t>
            </a:r>
            <a:r>
              <a:rPr lang="fa-IR" sz="3200" dirty="0"/>
              <a:t>: انحراف ها از جریان اصلی که منجر به خطا، شاخه های دیگر یا وقفه در روند اصلی می شوند.</a:t>
            </a:r>
          </a:p>
          <a:p>
            <a:r>
              <a:rPr lang="fa-IR" sz="3200" dirty="0"/>
              <a:t>روند اصلی همیشه با یک عامل اصلی (</a:t>
            </a:r>
            <a:r>
              <a:rPr lang="en-US" sz="3200" dirty="0"/>
              <a:t>primary actor</a:t>
            </a:r>
            <a:r>
              <a:rPr lang="fa-IR" sz="3200" dirty="0"/>
              <a:t>) اتفاق می افتد  </a:t>
            </a:r>
            <a:endParaRPr lang="en-US" sz="3200"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جریان های فرعی</a:t>
            </a:r>
          </a:p>
        </p:txBody>
      </p:sp>
      <p:sp>
        <p:nvSpPr>
          <p:cNvPr id="3" name="Content Placeholder 2"/>
          <p:cNvSpPr>
            <a:spLocks noGrp="1"/>
          </p:cNvSpPr>
          <p:nvPr>
            <p:ph idx="1"/>
          </p:nvPr>
        </p:nvSpPr>
        <p:spPr/>
        <p:txBody>
          <a:bodyPr>
            <a:normAutofit/>
          </a:bodyPr>
          <a:lstStyle/>
          <a:p>
            <a:r>
              <a:rPr lang="fa-IR" dirty="0"/>
              <a:t>معمولاً به روند اصلی برنمی گردنند زیرا اغلب به خطاها و استثناهای روند اصلی رسیدگی کرده و پس شرط های متفاوتی دارند.</a:t>
            </a:r>
          </a:p>
          <a:p>
            <a:r>
              <a:rPr lang="fa-IR" dirty="0"/>
              <a:t>بهتر است به طور جداگانه مستند شوند.</a:t>
            </a:r>
          </a:p>
          <a:p>
            <a:r>
              <a:rPr lang="fa-IR" dirty="0"/>
              <a:t>ممکن است به سه حالت متخلف باشند :</a:t>
            </a:r>
          </a:p>
          <a:p>
            <a:pPr lvl="1"/>
            <a:r>
              <a:rPr lang="fa-IR" dirty="0"/>
              <a:t>بجای روند اصلی : توسط </a:t>
            </a:r>
            <a:r>
              <a:rPr lang="en-US" dirty="0"/>
              <a:t>Actor</a:t>
            </a:r>
            <a:r>
              <a:rPr lang="fa-IR" dirty="0"/>
              <a:t> اصلی صدازده شده و جایگزین </a:t>
            </a:r>
            <a:r>
              <a:rPr lang="en-US" dirty="0"/>
              <a:t>use case</a:t>
            </a:r>
            <a:r>
              <a:rPr lang="fa-IR" dirty="0"/>
              <a:t> می شوند. </a:t>
            </a:r>
          </a:p>
          <a:p>
            <a:pPr lvl="1"/>
            <a:r>
              <a:rPr lang="fa-IR" dirty="0"/>
              <a:t>بعد از یک مرحله خاص در روند اصلی اتفاق می افتد </a:t>
            </a:r>
          </a:p>
          <a:p>
            <a:pPr lvl="1"/>
            <a:r>
              <a:rPr lang="fa-IR" dirty="0"/>
              <a:t>در هر زمانی در روند اصلی اتفاق می افتد.</a:t>
            </a:r>
            <a:endParaRPr lang="en-US"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مثال جریان های فرعی</a:t>
            </a:r>
          </a:p>
        </p:txBody>
      </p:sp>
      <p:sp>
        <p:nvSpPr>
          <p:cNvPr id="4" name="Content Placeholder 3"/>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3"/>
          <a:srcRect/>
          <a:stretch>
            <a:fillRect/>
          </a:stretch>
        </p:blipFill>
        <p:spPr bwMode="auto">
          <a:xfrm>
            <a:off x="457200" y="1917977"/>
            <a:ext cx="8229600" cy="4338084"/>
          </a:xfrm>
          <a:prstGeom prst="rect">
            <a:avLst/>
          </a:prstGeom>
          <a:noFill/>
          <a:ln w="9525">
            <a:noFill/>
            <a:miter lim="800000"/>
            <a:headEnd/>
            <a:tailEnd/>
          </a:ln>
          <a:effec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پیداکردن جریان های فرعی</a:t>
            </a:r>
          </a:p>
        </p:txBody>
      </p:sp>
      <p:sp>
        <p:nvSpPr>
          <p:cNvPr id="3" name="Content Placeholder 2"/>
          <p:cNvSpPr>
            <a:spLocks noGrp="1"/>
          </p:cNvSpPr>
          <p:nvPr>
            <p:ph idx="1"/>
          </p:nvPr>
        </p:nvSpPr>
        <p:spPr/>
        <p:txBody>
          <a:bodyPr>
            <a:normAutofit/>
          </a:bodyPr>
          <a:lstStyle/>
          <a:p>
            <a:r>
              <a:rPr lang="fa-IR" dirty="0"/>
              <a:t>جریان های فرعی را با بررسی جریان اصلی پیدا کنید. در هر مرحله در جریان اصلی موارد زیر را جستجو کنید:</a:t>
            </a:r>
          </a:p>
          <a:p>
            <a:pPr lvl="1"/>
            <a:r>
              <a:rPr lang="fa-IR" dirty="0"/>
              <a:t>انتخاب های ممکن برای روند اصلی </a:t>
            </a:r>
          </a:p>
          <a:p>
            <a:pPr lvl="1"/>
            <a:r>
              <a:rPr lang="fa-IR" dirty="0"/>
              <a:t>خطاهایی که ممکن است در روند اصلی اتفاق افتد.</a:t>
            </a:r>
          </a:p>
          <a:p>
            <a:pPr lvl="1"/>
            <a:r>
              <a:rPr lang="fa-IR" dirty="0"/>
              <a:t>وقفه هایی که ممکن است در یک نقطه خاص اتفاق افتد.</a:t>
            </a:r>
          </a:p>
          <a:p>
            <a:pPr lvl="1"/>
            <a:r>
              <a:rPr lang="fa-IR" dirty="0"/>
              <a:t>وقفه هایی که ممکن است هر لحظه اتفاق افتد.</a:t>
            </a:r>
            <a:endParaRPr lang="en-US"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a:t>
            </a:r>
            <a:r>
              <a:rPr lang="fa-IR" dirty="0"/>
              <a:t> : مثال جریان های فرعی</a:t>
            </a:r>
          </a:p>
        </p:txBody>
      </p:sp>
      <p:sp>
        <p:nvSpPr>
          <p:cNvPr id="4" name="Content Placeholder 3"/>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3"/>
          <a:srcRect/>
          <a:stretch>
            <a:fillRect/>
          </a:stretch>
        </p:blipFill>
        <p:spPr bwMode="auto">
          <a:xfrm>
            <a:off x="182907" y="1571612"/>
            <a:ext cx="8778186" cy="4627261"/>
          </a:xfrm>
          <a:prstGeom prst="rect">
            <a:avLst/>
          </a:prstGeom>
          <a:noFill/>
          <a:ln w="9525">
            <a:noFill/>
            <a:miter lim="800000"/>
            <a:headEnd/>
            <a:tailEnd/>
          </a:ln>
          <a:effec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endParaRPr lang="fa-IR" dirty="0"/>
          </a:p>
        </p:txBody>
      </p:sp>
      <p:sp>
        <p:nvSpPr>
          <p:cNvPr id="3" name="Content Placeholder 2"/>
          <p:cNvSpPr>
            <a:spLocks noGrp="1"/>
          </p:cNvSpPr>
          <p:nvPr>
            <p:ph idx="1"/>
          </p:nvPr>
        </p:nvSpPr>
        <p:spPr>
          <a:xfrm>
            <a:off x="357158" y="1571612"/>
            <a:ext cx="7887250" cy="4953732"/>
          </a:xfrm>
        </p:spPr>
        <p:txBody>
          <a:bodyPr>
            <a:normAutofit fontScale="92500" lnSpcReduction="10000"/>
          </a:bodyPr>
          <a:lstStyle/>
          <a:p>
            <a:r>
              <a:rPr lang="fa-IR" dirty="0"/>
              <a:t> </a:t>
            </a:r>
            <a:r>
              <a:rPr lang="en-US" dirty="0"/>
              <a:t>actor generalization</a:t>
            </a:r>
            <a:r>
              <a:rPr lang="fa-IR" dirty="0"/>
              <a:t>: رابطه بین یک </a:t>
            </a:r>
            <a:r>
              <a:rPr lang="en-US" dirty="0"/>
              <a:t>Actor </a:t>
            </a:r>
            <a:r>
              <a:rPr lang="fa-IR" dirty="0"/>
              <a:t> کلی و یک </a:t>
            </a:r>
            <a:r>
              <a:rPr lang="en-US" dirty="0"/>
              <a:t>Actor</a:t>
            </a:r>
            <a:r>
              <a:rPr lang="fa-IR" dirty="0"/>
              <a:t> جزئی</a:t>
            </a:r>
          </a:p>
          <a:p>
            <a:r>
              <a:rPr lang="en-US" dirty="0"/>
              <a:t>Use case generalization</a:t>
            </a:r>
            <a:r>
              <a:rPr lang="fa-IR" dirty="0"/>
              <a:t>: رابطه بین یک </a:t>
            </a:r>
            <a:r>
              <a:rPr lang="en-US" dirty="0"/>
              <a:t>use case </a:t>
            </a:r>
            <a:r>
              <a:rPr lang="fa-IR" dirty="0"/>
              <a:t>کلی و یک </a:t>
            </a:r>
            <a:r>
              <a:rPr lang="en-US" dirty="0"/>
              <a:t>use case </a:t>
            </a:r>
            <a:r>
              <a:rPr lang="fa-IR" dirty="0"/>
              <a:t>جزئی – </a:t>
            </a:r>
            <a:r>
              <a:rPr lang="en-US" dirty="0"/>
              <a:t>use-case</a:t>
            </a:r>
            <a:r>
              <a:rPr lang="fa-IR" dirty="0"/>
              <a:t> فرزند رفتار پدر را به ارث می برد.</a:t>
            </a:r>
          </a:p>
          <a:p>
            <a:r>
              <a:rPr lang="en-US" dirty="0"/>
              <a:t>&lt;&lt;include&gt;&gt;</a:t>
            </a:r>
            <a:r>
              <a:rPr lang="fa-IR" dirty="0"/>
              <a:t>  : رابطه بین </a:t>
            </a:r>
            <a:r>
              <a:rPr lang="en-US" dirty="0"/>
              <a:t>use case</a:t>
            </a:r>
            <a:r>
              <a:rPr lang="fa-IR" dirty="0"/>
              <a:t>ها که یک </a:t>
            </a:r>
            <a:r>
              <a:rPr lang="en-US" dirty="0"/>
              <a:t>use case </a:t>
            </a:r>
            <a:r>
              <a:rPr lang="fa-IR" dirty="0"/>
              <a:t> از رفتار </a:t>
            </a:r>
            <a:r>
              <a:rPr lang="en-US" dirty="0"/>
              <a:t>use case</a:t>
            </a:r>
            <a:r>
              <a:rPr lang="fa-IR" dirty="0"/>
              <a:t> دیگر استفاده می کند.</a:t>
            </a:r>
          </a:p>
          <a:p>
            <a:r>
              <a:rPr lang="en-US" dirty="0"/>
              <a:t>&lt;&lt;extend&gt;&gt;</a:t>
            </a:r>
            <a:r>
              <a:rPr lang="fa-IR" dirty="0"/>
              <a:t> : رابطه بین </a:t>
            </a:r>
            <a:r>
              <a:rPr lang="en-US" dirty="0"/>
              <a:t>use case</a:t>
            </a:r>
            <a:r>
              <a:rPr lang="fa-IR" dirty="0"/>
              <a:t>ها که یک </a:t>
            </a:r>
            <a:r>
              <a:rPr lang="en-US" dirty="0"/>
              <a:t>use-case</a:t>
            </a:r>
            <a:r>
              <a:rPr lang="fa-IR" dirty="0"/>
              <a:t> </a:t>
            </a:r>
            <a:r>
              <a:rPr lang="en-US" dirty="0"/>
              <a:t>(base use-case)</a:t>
            </a:r>
            <a:r>
              <a:rPr lang="fa-IR" dirty="0"/>
              <a:t> به طور ضمنی از رفتار </a:t>
            </a:r>
            <a:r>
              <a:rPr lang="en-US" dirty="0"/>
              <a:t>use-case</a:t>
            </a:r>
            <a:r>
              <a:rPr lang="fa-IR" dirty="0"/>
              <a:t> دیگر استفاده می کند. </a:t>
            </a:r>
            <a:r>
              <a:rPr lang="en-US" dirty="0"/>
              <a:t>Base use-case</a:t>
            </a:r>
            <a:r>
              <a:rPr lang="fa-IR" dirty="0"/>
              <a:t> ممکن است مستقل باشد، اما تحت شرایط خاص ممکن است گسترش داده شود.</a:t>
            </a:r>
            <a:endParaRPr lang="en-US" dirty="0"/>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 generalization</a:t>
            </a:r>
            <a:endParaRPr lang="fa-IR" dirty="0"/>
          </a:p>
        </p:txBody>
      </p:sp>
      <p:sp>
        <p:nvSpPr>
          <p:cNvPr id="3" name="Content Placeholder 2"/>
          <p:cNvSpPr>
            <a:spLocks noGrp="1"/>
          </p:cNvSpPr>
          <p:nvPr>
            <p:ph idx="1"/>
          </p:nvPr>
        </p:nvSpPr>
        <p:spPr>
          <a:xfrm>
            <a:off x="785786" y="1571612"/>
            <a:ext cx="7786742" cy="1000132"/>
          </a:xfrm>
        </p:spPr>
        <p:txBody>
          <a:bodyPr>
            <a:normAutofit lnSpcReduction="10000"/>
          </a:bodyPr>
          <a:lstStyle/>
          <a:p>
            <a:r>
              <a:rPr lang="fa-IR" sz="3200" dirty="0"/>
              <a:t>اگر دو </a:t>
            </a:r>
            <a:r>
              <a:rPr lang="en-US" sz="3200" dirty="0"/>
              <a:t>Actor</a:t>
            </a:r>
            <a:r>
              <a:rPr lang="fa-IR" sz="3200" dirty="0"/>
              <a:t> با هم از طریق مجموعه یکسانی از </a:t>
            </a:r>
            <a:r>
              <a:rPr lang="en-US" sz="3200" dirty="0"/>
              <a:t>use case</a:t>
            </a:r>
            <a:r>
              <a:rPr lang="fa-IR" sz="3200" dirty="0"/>
              <a:t> ها در ارتباط باشند </a:t>
            </a:r>
            <a:endParaRPr lang="en-US" sz="3200" dirty="0"/>
          </a:p>
        </p:txBody>
      </p:sp>
      <p:pic>
        <p:nvPicPr>
          <p:cNvPr id="5" name="Picture 3"/>
          <p:cNvPicPr>
            <a:picLocks noChangeAspect="1" noChangeArrowheads="1"/>
          </p:cNvPicPr>
          <p:nvPr/>
        </p:nvPicPr>
        <p:blipFill>
          <a:blip r:embed="rId3"/>
          <a:srcRect/>
          <a:stretch>
            <a:fillRect/>
          </a:stretch>
        </p:blipFill>
        <p:spPr bwMode="auto">
          <a:xfrm>
            <a:off x="3429000" y="2743200"/>
            <a:ext cx="5562600" cy="3681413"/>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0" y="3200400"/>
            <a:ext cx="3429000" cy="3043238"/>
          </a:xfrm>
          <a:prstGeom prst="rect">
            <a:avLst/>
          </a:prstGeom>
          <a:noFill/>
          <a:ln w="9525">
            <a:noFill/>
            <a:miter lim="800000"/>
            <a:headEnd/>
            <a:tailEnd/>
          </a:ln>
          <a:effec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generalization</a:t>
            </a:r>
            <a:endParaRPr lang="fa-IR" dirty="0"/>
          </a:p>
        </p:txBody>
      </p:sp>
      <p:sp>
        <p:nvSpPr>
          <p:cNvPr id="3" name="Content Placeholder 2"/>
          <p:cNvSpPr>
            <a:spLocks noGrp="1"/>
          </p:cNvSpPr>
          <p:nvPr>
            <p:ph idx="1"/>
          </p:nvPr>
        </p:nvSpPr>
        <p:spPr/>
        <p:txBody>
          <a:bodyPr>
            <a:normAutofit/>
          </a:bodyPr>
          <a:lstStyle/>
          <a:p>
            <a:r>
              <a:rPr lang="fa-IR" dirty="0"/>
              <a:t>هنگامی استفاده می شود که یک یا چند </a:t>
            </a:r>
            <a:r>
              <a:rPr lang="en-US" dirty="0"/>
              <a:t>use case</a:t>
            </a:r>
            <a:r>
              <a:rPr lang="fa-IR" dirty="0"/>
              <a:t> حالت خاص یک نمونه کلی هستند. </a:t>
            </a:r>
          </a:p>
          <a:p>
            <a:r>
              <a:rPr lang="en-US" dirty="0"/>
              <a:t>Use case</a:t>
            </a:r>
            <a:r>
              <a:rPr lang="fa-IR" dirty="0"/>
              <a:t> های فرزند ممکن است: </a:t>
            </a:r>
          </a:p>
          <a:p>
            <a:pPr lvl="1"/>
            <a:r>
              <a:rPr lang="fa-IR" dirty="0"/>
              <a:t>ویژگی هایی را از </a:t>
            </a:r>
            <a:r>
              <a:rPr lang="en-US" dirty="0"/>
              <a:t>use case</a:t>
            </a:r>
            <a:r>
              <a:rPr lang="fa-IR" dirty="0"/>
              <a:t> پدر به ارث ببرند. </a:t>
            </a:r>
          </a:p>
          <a:p>
            <a:pPr lvl="1"/>
            <a:r>
              <a:rPr lang="fa-IR" dirty="0"/>
              <a:t>ویژگی های جدیدی اضافه کنند</a:t>
            </a:r>
          </a:p>
          <a:p>
            <a:pPr lvl="1"/>
            <a:r>
              <a:rPr lang="fa-IR" dirty="0"/>
              <a:t>ویژگی های ارث برده را تغییر دهند.</a:t>
            </a:r>
          </a:p>
          <a:p>
            <a:pPr lvl="1"/>
            <a:endParaRPr lang="en-US"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مثال </a:t>
            </a:r>
            <a:r>
              <a:rPr lang="en-US" dirty="0"/>
              <a:t>use case generalization</a:t>
            </a:r>
            <a:endParaRPr lang="fa-IR" dirty="0"/>
          </a:p>
        </p:txBody>
      </p:sp>
      <p:pic>
        <p:nvPicPr>
          <p:cNvPr id="6" name="Picture 4"/>
          <p:cNvPicPr>
            <a:picLocks noChangeAspect="1" noChangeArrowheads="1"/>
          </p:cNvPicPr>
          <p:nvPr/>
        </p:nvPicPr>
        <p:blipFill>
          <a:blip r:embed="rId3"/>
          <a:srcRect/>
          <a:stretch>
            <a:fillRect/>
          </a:stretch>
        </p:blipFill>
        <p:spPr bwMode="auto">
          <a:xfrm>
            <a:off x="3404733" y="1457349"/>
            <a:ext cx="5703771" cy="5257799"/>
          </a:xfrm>
          <a:prstGeom prst="rect">
            <a:avLst/>
          </a:prstGeom>
          <a:noFill/>
          <a:ln w="9525">
            <a:noFill/>
            <a:miter lim="800000"/>
            <a:headEnd/>
            <a:tailEnd/>
          </a:ln>
          <a:effectLst/>
        </p:spPr>
      </p:pic>
      <p:pic>
        <p:nvPicPr>
          <p:cNvPr id="10" name="Picture 3"/>
          <p:cNvPicPr>
            <a:picLocks noChangeAspect="1" noChangeArrowheads="1"/>
          </p:cNvPicPr>
          <p:nvPr/>
        </p:nvPicPr>
        <p:blipFill>
          <a:blip r:embed="rId4"/>
          <a:srcRect/>
          <a:stretch>
            <a:fillRect/>
          </a:stretch>
        </p:blipFill>
        <p:spPr bwMode="auto">
          <a:xfrm>
            <a:off x="0" y="2928934"/>
            <a:ext cx="3429000" cy="3786214"/>
          </a:xfrm>
          <a:prstGeom prst="rect">
            <a:avLst/>
          </a:prstGeom>
          <a:noFill/>
          <a:ln w="9525">
            <a:noFill/>
            <a:miter lim="800000"/>
            <a:headEnd/>
            <a:tailEnd/>
          </a:ln>
          <a:effectLst/>
        </p:spPr>
      </p:pic>
      <p:pic>
        <p:nvPicPr>
          <p:cNvPr id="12" name="Picture 2"/>
          <p:cNvPicPr>
            <a:picLocks noGrp="1" noChangeAspect="1" noChangeArrowheads="1"/>
          </p:cNvPicPr>
          <p:nvPr>
            <p:ph idx="1"/>
          </p:nvPr>
        </p:nvPicPr>
        <p:blipFill>
          <a:blip r:embed="rId5"/>
          <a:srcRect/>
          <a:stretch>
            <a:fillRect/>
          </a:stretch>
        </p:blipFill>
        <p:spPr bwMode="auto">
          <a:xfrm>
            <a:off x="22902" y="1071546"/>
            <a:ext cx="2906024" cy="1857388"/>
          </a:xfrm>
          <a:prstGeom prst="rect">
            <a:avLst/>
          </a:prstGeom>
          <a:noFill/>
          <a:ln w="9525">
            <a:noFill/>
            <a:miter lim="800000"/>
            <a:headEnd/>
            <a:tailEnd/>
          </a:ln>
          <a:effectLst/>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285776"/>
            <a:ext cx="7715304" cy="1142985"/>
          </a:xfrm>
        </p:spPr>
        <p:txBody>
          <a:bodyPr/>
          <a:lstStyle/>
          <a:p>
            <a:r>
              <a:rPr lang="fa-IR" dirty="0"/>
              <a:t>مثال </a:t>
            </a:r>
            <a:r>
              <a:rPr lang="en-US" dirty="0"/>
              <a:t>use case generalization</a:t>
            </a:r>
            <a:endParaRPr lang="fa-IR" dirty="0"/>
          </a:p>
        </p:txBody>
      </p:sp>
      <p:sp>
        <p:nvSpPr>
          <p:cNvPr id="3" name="Content Placeholder 2"/>
          <p:cNvSpPr>
            <a:spLocks noGrp="1"/>
          </p:cNvSpPr>
          <p:nvPr>
            <p:ph idx="1"/>
          </p:nvPr>
        </p:nvSpPr>
        <p:spPr/>
        <p:txBody>
          <a:bodyPr>
            <a:normAutofit/>
          </a:bodyPr>
          <a:lstStyle/>
          <a:p>
            <a:endParaRPr lang="fa-IR" dirty="0"/>
          </a:p>
        </p:txBody>
      </p:sp>
      <p:pic>
        <p:nvPicPr>
          <p:cNvPr id="7" name="Picture 4"/>
          <p:cNvPicPr>
            <a:picLocks noChangeAspect="1" noChangeArrowheads="1"/>
          </p:cNvPicPr>
          <p:nvPr/>
        </p:nvPicPr>
        <p:blipFill>
          <a:blip r:embed="rId3"/>
          <a:srcRect/>
          <a:stretch>
            <a:fillRect/>
          </a:stretch>
        </p:blipFill>
        <p:spPr bwMode="auto">
          <a:xfrm>
            <a:off x="3643306" y="1214422"/>
            <a:ext cx="5334000" cy="4519612"/>
          </a:xfrm>
          <a:prstGeom prst="rect">
            <a:avLst/>
          </a:prstGeom>
          <a:noFill/>
          <a:ln w="9525">
            <a:noFill/>
            <a:miter lim="800000"/>
            <a:headEnd/>
            <a:tailEnd/>
          </a:ln>
          <a:effectLst/>
        </p:spPr>
      </p:pic>
      <p:pic>
        <p:nvPicPr>
          <p:cNvPr id="8" name="Picture 5"/>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7200"/>
                    </a14:imgEffect>
                  </a14:imgLayer>
                </a14:imgProps>
              </a:ext>
            </a:extLst>
          </a:blip>
          <a:srcRect/>
          <a:stretch>
            <a:fillRect/>
          </a:stretch>
        </p:blipFill>
        <p:spPr bwMode="auto">
          <a:xfrm>
            <a:off x="0" y="2590800"/>
            <a:ext cx="5114924" cy="4267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6"/>
          <a:srcRect/>
          <a:stretch>
            <a:fillRect/>
          </a:stretch>
        </p:blipFill>
        <p:spPr bwMode="auto">
          <a:xfrm>
            <a:off x="571472" y="357166"/>
            <a:ext cx="1123950" cy="1876425"/>
          </a:xfrm>
          <a:prstGeom prst="rect">
            <a:avLst/>
          </a:prstGeom>
          <a:noFill/>
          <a:ln w="9525">
            <a:noFill/>
            <a:miter lim="800000"/>
            <a:headEnd/>
            <a:tailEnd/>
          </a:ln>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زبان مدل سازی یکپارچه</a:t>
            </a:r>
            <a:br>
              <a:rPr lang="en-US" dirty="0"/>
            </a:br>
            <a:r>
              <a:rPr lang="fa-IR" dirty="0"/>
              <a:t> </a:t>
            </a:r>
            <a:r>
              <a:rPr lang="en-US" dirty="0"/>
              <a:t>(UML- Unified Modeling Language)</a:t>
            </a:r>
            <a:endParaRPr lang="fa-IR" dirty="0"/>
          </a:p>
        </p:txBody>
      </p:sp>
      <p:sp>
        <p:nvSpPr>
          <p:cNvPr id="3" name="Content Placeholder 2"/>
          <p:cNvSpPr>
            <a:spLocks noGrp="1"/>
          </p:cNvSpPr>
          <p:nvPr>
            <p:ph idx="1"/>
          </p:nvPr>
        </p:nvSpPr>
        <p:spPr/>
        <p:txBody>
          <a:bodyPr>
            <a:normAutofit/>
          </a:bodyPr>
          <a:lstStyle/>
          <a:p>
            <a:r>
              <a:rPr lang="en-US" dirty="0"/>
              <a:t>UML</a:t>
            </a:r>
            <a:r>
              <a:rPr lang="fa-IR" dirty="0"/>
              <a:t> یک زبان گرافیکی است که اهداف آن :</a:t>
            </a:r>
          </a:p>
          <a:p>
            <a:pPr lvl="1"/>
            <a:r>
              <a:rPr lang="en-US" dirty="0"/>
              <a:t> </a:t>
            </a:r>
            <a:r>
              <a:rPr lang="fa-IR" dirty="0"/>
              <a:t>مشخص کردن </a:t>
            </a:r>
            <a:r>
              <a:rPr lang="en-US" dirty="0"/>
              <a:t>(specifying)</a:t>
            </a:r>
          </a:p>
          <a:p>
            <a:pPr lvl="1"/>
            <a:r>
              <a:rPr lang="fa-IR" dirty="0"/>
              <a:t>ساختن </a:t>
            </a:r>
            <a:r>
              <a:rPr lang="en-US" dirty="0"/>
              <a:t>(constructing)</a:t>
            </a:r>
          </a:p>
          <a:p>
            <a:pPr lvl="1"/>
            <a:r>
              <a:rPr lang="fa-IR" dirty="0"/>
              <a:t>مصور سازی </a:t>
            </a:r>
            <a:r>
              <a:rPr lang="en-US" dirty="0"/>
              <a:t>(visualizing)</a:t>
            </a:r>
            <a:endParaRPr lang="fa-IR" dirty="0"/>
          </a:p>
          <a:p>
            <a:pPr lvl="1"/>
            <a:r>
              <a:rPr lang="fa-IR" dirty="0"/>
              <a:t>مستند سازی </a:t>
            </a:r>
            <a:r>
              <a:rPr lang="en-US" dirty="0"/>
              <a:t>(documenting)</a:t>
            </a:r>
            <a:endParaRPr lang="fa-IR" dirty="0"/>
          </a:p>
          <a:p>
            <a:pPr lvl="1">
              <a:buNone/>
            </a:pPr>
            <a:r>
              <a:rPr lang="fa-IR" dirty="0"/>
              <a:t>    اجزای یک سیستم نرم افزاری است.</a:t>
            </a:r>
          </a:p>
          <a:p>
            <a:r>
              <a:rPr lang="en-US" dirty="0"/>
              <a:t>UML</a:t>
            </a:r>
            <a:r>
              <a:rPr lang="fa-IR" dirty="0"/>
              <a:t> استانداری تحت حمایت گروه مدیریت شی </a:t>
            </a:r>
            <a:r>
              <a:rPr lang="en-US" dirty="0"/>
              <a:t>(Object Management Group – OMG)</a:t>
            </a:r>
            <a:r>
              <a:rPr lang="fa-IR" dirty="0"/>
              <a:t>است </a:t>
            </a:r>
            <a:endParaRPr lang="en-US" dirty="0"/>
          </a:p>
          <a:p>
            <a:r>
              <a:rPr lang="en-US" dirty="0"/>
              <a:t>UML</a:t>
            </a:r>
            <a:r>
              <a:rPr lang="fa-IR" dirty="0"/>
              <a:t> بهترین ابزار برای مدل سازی شی گرا است.</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0" y="627760"/>
            <a:ext cx="9100672" cy="6126712"/>
          </a:xfrm>
          <a:prstGeom prst="rect">
            <a:avLst/>
          </a:prstGeom>
          <a:noFill/>
          <a:ln w="9525">
            <a:noFill/>
            <a:miter lim="800000"/>
            <a:headEnd/>
            <a:tailEnd/>
          </a:ln>
          <a:effectLst/>
        </p:spPr>
      </p:pic>
      <p:sp>
        <p:nvSpPr>
          <p:cNvPr id="2" name="Title 1"/>
          <p:cNvSpPr>
            <a:spLocks noGrp="1"/>
          </p:cNvSpPr>
          <p:nvPr>
            <p:ph type="title"/>
          </p:nvPr>
        </p:nvSpPr>
        <p:spPr>
          <a:xfrm>
            <a:off x="329053" y="-243408"/>
            <a:ext cx="7715304" cy="1142985"/>
          </a:xfrm>
        </p:spPr>
        <p:txBody>
          <a:bodyPr/>
          <a:lstStyle/>
          <a:p>
            <a:r>
              <a:rPr lang="fa-IR" dirty="0"/>
              <a:t>مثال </a:t>
            </a:r>
            <a:r>
              <a:rPr lang="en-US" dirty="0"/>
              <a:t>use case diagram</a:t>
            </a:r>
            <a:endParaRPr lang="fa-IR" dirty="0"/>
          </a:p>
        </p:txBody>
      </p:sp>
      <p:sp>
        <p:nvSpPr>
          <p:cNvPr id="4" name="Content Placeholder 3"/>
          <p:cNvSpPr>
            <a:spLocks noGrp="1"/>
          </p:cNvSpPr>
          <p:nvPr>
            <p:ph idx="1"/>
          </p:nvPr>
        </p:nvSpPr>
        <p:spPr/>
        <p:txBody>
          <a:bodyPr/>
          <a:lstStyle/>
          <a:p>
            <a:endParaRPr lang="en-US"/>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&lt;&lt;INCLUDE&gt;&gt;</a:t>
            </a:r>
            <a:endParaRPr lang="fa-IR" dirty="0"/>
          </a:p>
        </p:txBody>
      </p:sp>
      <p:sp>
        <p:nvSpPr>
          <p:cNvPr id="3" name="Content Placeholder 2"/>
          <p:cNvSpPr>
            <a:spLocks noGrp="1"/>
          </p:cNvSpPr>
          <p:nvPr>
            <p:ph idx="1"/>
          </p:nvPr>
        </p:nvSpPr>
        <p:spPr/>
        <p:txBody>
          <a:bodyPr>
            <a:normAutofit/>
          </a:bodyPr>
          <a:lstStyle/>
          <a:p>
            <a:r>
              <a:rPr lang="fa-IR" dirty="0"/>
              <a:t>رابطه </a:t>
            </a:r>
            <a:r>
              <a:rPr lang="en-US" dirty="0"/>
              <a:t>&lt;&lt;include&gt;&gt;</a:t>
            </a:r>
            <a:r>
              <a:rPr lang="fa-IR" dirty="0"/>
              <a:t> بین </a:t>
            </a:r>
            <a:r>
              <a:rPr lang="en-US" dirty="0"/>
              <a:t>use case</a:t>
            </a:r>
            <a:r>
              <a:rPr lang="fa-IR" dirty="0"/>
              <a:t>ها به شما اجازه می دهد تا رفتار یک </a:t>
            </a:r>
            <a:r>
              <a:rPr lang="en-US" dirty="0"/>
              <a:t>use case</a:t>
            </a:r>
            <a:r>
              <a:rPr lang="fa-IR" dirty="0"/>
              <a:t> را به جریان </a:t>
            </a:r>
            <a:r>
              <a:rPr lang="en-US" dirty="0"/>
              <a:t>use case</a:t>
            </a:r>
            <a:r>
              <a:rPr lang="fa-IR" dirty="0"/>
              <a:t> دیگر اضافه نمایید.</a:t>
            </a:r>
            <a:endParaRPr lang="en-US" dirty="0"/>
          </a:p>
        </p:txBody>
      </p:sp>
      <p:pic>
        <p:nvPicPr>
          <p:cNvPr id="4" name="Picture 2"/>
          <p:cNvPicPr>
            <a:picLocks noChangeAspect="1" noChangeArrowheads="1"/>
          </p:cNvPicPr>
          <p:nvPr/>
        </p:nvPicPr>
        <p:blipFill>
          <a:blip r:embed="rId3"/>
          <a:srcRect/>
          <a:stretch>
            <a:fillRect/>
          </a:stretch>
        </p:blipFill>
        <p:spPr bwMode="auto">
          <a:xfrm>
            <a:off x="914400" y="2971801"/>
            <a:ext cx="7086600" cy="3886199"/>
          </a:xfrm>
          <a:prstGeom prst="rect">
            <a:avLst/>
          </a:prstGeom>
          <a:noFill/>
          <a:ln w="9525">
            <a:noFill/>
            <a:miter lim="800000"/>
            <a:headEnd/>
            <a:tailEnd/>
          </a:ln>
          <a:effectLst/>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&lt;&lt;INCLUDE&gt;&gt;</a:t>
            </a:r>
            <a:r>
              <a:rPr lang="fa-IR" dirty="0"/>
              <a:t> (مشخصه)</a:t>
            </a:r>
          </a:p>
        </p:txBody>
      </p:sp>
      <p:sp>
        <p:nvSpPr>
          <p:cNvPr id="3" name="Content Placeholder 2"/>
          <p:cNvSpPr>
            <a:spLocks noGrp="1"/>
          </p:cNvSpPr>
          <p:nvPr>
            <p:ph idx="1"/>
          </p:nvPr>
        </p:nvSpPr>
        <p:spPr/>
        <p:txBody>
          <a:bodyPr>
            <a:normAutofit/>
          </a:bodyPr>
          <a:lstStyle/>
          <a:p>
            <a:r>
              <a:rPr lang="en-US" dirty="0"/>
              <a:t>Use case</a:t>
            </a:r>
            <a:r>
              <a:rPr lang="fa-IR" dirty="0"/>
              <a:t> پایه بدون اضافه کردن </a:t>
            </a:r>
            <a:r>
              <a:rPr lang="en-US" dirty="0"/>
              <a:t>use case</a:t>
            </a:r>
            <a:r>
              <a:rPr lang="fa-IR" dirty="0"/>
              <a:t> دیگر کامل نیست. </a:t>
            </a:r>
            <a:r>
              <a:rPr lang="en-US" dirty="0"/>
              <a:t>Use case</a:t>
            </a:r>
            <a:r>
              <a:rPr lang="fa-IR" dirty="0"/>
              <a:t>، </a:t>
            </a:r>
            <a:r>
              <a:rPr lang="en-US" dirty="0"/>
              <a:t>include</a:t>
            </a:r>
            <a:r>
              <a:rPr lang="fa-IR" dirty="0"/>
              <a:t> شده می تواند کامل باشد یا نباشد.</a:t>
            </a:r>
            <a:endParaRPr lang="en-US" dirty="0"/>
          </a:p>
        </p:txBody>
      </p:sp>
      <p:pic>
        <p:nvPicPr>
          <p:cNvPr id="5" name="Picture 3"/>
          <p:cNvPicPr>
            <a:picLocks noChangeAspect="1" noChangeArrowheads="1"/>
          </p:cNvPicPr>
          <p:nvPr/>
        </p:nvPicPr>
        <p:blipFill>
          <a:blip r:embed="rId3"/>
          <a:srcRect/>
          <a:stretch>
            <a:fillRect/>
          </a:stretch>
        </p:blipFill>
        <p:spPr bwMode="auto">
          <a:xfrm>
            <a:off x="3851920" y="2984269"/>
            <a:ext cx="3276600" cy="3765645"/>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a:stretch>
            <a:fillRect/>
          </a:stretch>
        </p:blipFill>
        <p:spPr bwMode="auto">
          <a:xfrm>
            <a:off x="251520" y="2698845"/>
            <a:ext cx="3429000" cy="4038600"/>
          </a:xfrm>
          <a:prstGeom prst="rect">
            <a:avLst/>
          </a:prstGeom>
          <a:noFill/>
          <a:ln w="9525">
            <a:noFill/>
            <a:miter lim="800000"/>
            <a:headEnd/>
            <a:tailEnd/>
          </a:ln>
          <a:effectLst/>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&lt;&lt;extend&gt;&gt;</a:t>
            </a:r>
            <a:endParaRPr lang="fa-IR" dirty="0"/>
          </a:p>
        </p:txBody>
      </p:sp>
      <p:sp>
        <p:nvSpPr>
          <p:cNvPr id="3" name="Content Placeholder 2"/>
          <p:cNvSpPr>
            <a:spLocks noGrp="1"/>
          </p:cNvSpPr>
          <p:nvPr>
            <p:ph idx="1"/>
          </p:nvPr>
        </p:nvSpPr>
        <p:spPr/>
        <p:txBody>
          <a:bodyPr>
            <a:normAutofit/>
          </a:bodyPr>
          <a:lstStyle/>
          <a:p>
            <a:r>
              <a:rPr lang="fa-IR" dirty="0"/>
              <a:t>راهی برای اضافه کردن رفتار جدید به </a:t>
            </a:r>
            <a:r>
              <a:rPr lang="en-US" dirty="0"/>
              <a:t>use case</a:t>
            </a:r>
            <a:r>
              <a:rPr lang="fa-IR" dirty="0"/>
              <a:t> موجود فراهم می کند.</a:t>
            </a:r>
          </a:p>
          <a:p>
            <a:r>
              <a:rPr lang="en-US" dirty="0"/>
              <a:t>Use case</a:t>
            </a:r>
            <a:r>
              <a:rPr lang="fa-IR" dirty="0"/>
              <a:t> پایه ، کامل است و </a:t>
            </a:r>
            <a:r>
              <a:rPr lang="en-US" dirty="0"/>
              <a:t>use case </a:t>
            </a:r>
            <a:r>
              <a:rPr lang="fa-IR" dirty="0"/>
              <a:t>اضافه شده مجموعه ای از قطعات اضافی است که می توانند به </a:t>
            </a:r>
            <a:r>
              <a:rPr lang="en-US" dirty="0"/>
              <a:t>use case </a:t>
            </a:r>
            <a:r>
              <a:rPr lang="fa-IR" dirty="0"/>
              <a:t>اضافه شوند.</a:t>
            </a:r>
            <a:endParaRPr lang="en-US" dirty="0"/>
          </a:p>
        </p:txBody>
      </p:sp>
      <p:pic>
        <p:nvPicPr>
          <p:cNvPr id="5" name="Picture 2"/>
          <p:cNvPicPr>
            <a:picLocks noChangeAspect="1" noChangeArrowheads="1"/>
          </p:cNvPicPr>
          <p:nvPr/>
        </p:nvPicPr>
        <p:blipFill>
          <a:blip r:embed="rId3"/>
          <a:srcRect/>
          <a:stretch>
            <a:fillRect/>
          </a:stretch>
        </p:blipFill>
        <p:spPr bwMode="auto">
          <a:xfrm>
            <a:off x="609600" y="4000504"/>
            <a:ext cx="7696200" cy="2737541"/>
          </a:xfrm>
          <a:prstGeom prst="rect">
            <a:avLst/>
          </a:prstGeom>
          <a:noFill/>
          <a:ln w="9525">
            <a:noFill/>
            <a:miter lim="800000"/>
            <a:headEnd/>
            <a:tailEnd/>
          </a:ln>
          <a:effectLst/>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رابطه </a:t>
            </a:r>
            <a:r>
              <a:rPr lang="en-US" dirty="0"/>
              <a:t>&lt;&lt;extend&gt;&gt;</a:t>
            </a:r>
            <a:r>
              <a:rPr lang="fa-IR" dirty="0"/>
              <a:t> (مثال)</a:t>
            </a:r>
          </a:p>
        </p:txBody>
      </p:sp>
      <p:sp>
        <p:nvSpPr>
          <p:cNvPr id="3" name="Content Placeholder 2"/>
          <p:cNvSpPr>
            <a:spLocks noGrp="1"/>
          </p:cNvSpPr>
          <p:nvPr>
            <p:ph idx="1"/>
          </p:nvPr>
        </p:nvSpPr>
        <p:spPr/>
        <p:txBody>
          <a:bodyPr>
            <a:normAutofit/>
          </a:bodyPr>
          <a:lstStyle/>
          <a:p>
            <a:endParaRPr lang="en-US" dirty="0"/>
          </a:p>
        </p:txBody>
      </p:sp>
      <p:pic>
        <p:nvPicPr>
          <p:cNvPr id="7" name="Picture 2"/>
          <p:cNvPicPr>
            <a:picLocks noChangeAspect="1" noChangeArrowheads="1"/>
          </p:cNvPicPr>
          <p:nvPr/>
        </p:nvPicPr>
        <p:blipFill>
          <a:blip r:embed="rId3"/>
          <a:srcRect/>
          <a:stretch>
            <a:fillRect/>
          </a:stretch>
        </p:blipFill>
        <p:spPr bwMode="auto">
          <a:xfrm>
            <a:off x="765088" y="1676400"/>
            <a:ext cx="7766223" cy="4745038"/>
          </a:xfrm>
          <a:prstGeom prst="rect">
            <a:avLst/>
          </a:prstGeom>
          <a:noFill/>
          <a:ln w="9525">
            <a:noFill/>
            <a:miter lim="800000"/>
            <a:headEnd/>
            <a:tailEnd/>
          </a:ln>
          <a:effectLst/>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تفاوتهای کلیدی بین روابط </a:t>
            </a:r>
            <a:r>
              <a:rPr lang="en-US" dirty="0"/>
              <a:t>&lt;&lt;include&gt;&gt;</a:t>
            </a:r>
            <a:r>
              <a:rPr lang="fa-IR" dirty="0"/>
              <a:t> و </a:t>
            </a:r>
            <a:r>
              <a:rPr lang="en-US" dirty="0"/>
              <a:t>&lt;&lt;extend&gt;&gt;</a:t>
            </a:r>
            <a:endParaRPr lang="fa-IR" dirty="0"/>
          </a:p>
        </p:txBody>
      </p:sp>
      <p:sp>
        <p:nvSpPr>
          <p:cNvPr id="3" name="Content Placeholder 2"/>
          <p:cNvSpPr>
            <a:spLocks noGrp="1"/>
          </p:cNvSpPr>
          <p:nvPr>
            <p:ph idx="1"/>
          </p:nvPr>
        </p:nvSpPr>
        <p:spPr/>
        <p:txBody>
          <a:bodyPr>
            <a:normAutofit/>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671895573"/>
              </p:ext>
            </p:extLst>
          </p:nvPr>
        </p:nvGraphicFramePr>
        <p:xfrm>
          <a:off x="457200" y="2895600"/>
          <a:ext cx="8229600" cy="2123440"/>
        </p:xfrm>
        <a:graphic>
          <a:graphicData uri="http://schemas.openxmlformats.org/drawingml/2006/table">
            <a:tbl>
              <a:tblPr firstRow="1" bandRow="1">
                <a:tableStyleId>{F5AB1C69-6EDB-4FF4-983F-18BD219EF322}</a:tableStyleId>
              </a:tblPr>
              <a:tblGrid>
                <a:gridCol w="14478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5638800">
                  <a:extLst>
                    <a:ext uri="{9D8B030D-6E8A-4147-A177-3AD203B41FA5}">
                      <a16:colId xmlns:a16="http://schemas.microsoft.com/office/drawing/2014/main" val="20002"/>
                    </a:ext>
                  </a:extLst>
                </a:gridCol>
              </a:tblGrid>
              <a:tr h="370840">
                <a:tc>
                  <a:txBody>
                    <a:bodyPr/>
                    <a:lstStyle/>
                    <a:p>
                      <a:pPr algn="r" rtl="1"/>
                      <a:r>
                        <a:rPr lang="en-US" dirty="0"/>
                        <a:t>Extending Use Case</a:t>
                      </a:r>
                    </a:p>
                  </a:txBody>
                  <a:tcPr/>
                </a:tc>
                <a:tc>
                  <a:txBody>
                    <a:bodyPr/>
                    <a:lstStyle/>
                    <a:p>
                      <a:pPr algn="r" rtl="1"/>
                      <a:r>
                        <a:rPr lang="en-US" dirty="0"/>
                        <a:t>Included Use</a:t>
                      </a:r>
                      <a:r>
                        <a:rPr lang="en-US" baseline="0" dirty="0"/>
                        <a:t> Case</a:t>
                      </a:r>
                      <a:endParaRPr lang="en-US" dirty="0"/>
                    </a:p>
                  </a:txBody>
                  <a:tcPr/>
                </a:tc>
                <a:tc>
                  <a:txBody>
                    <a:bodyPr/>
                    <a:lstStyle/>
                    <a:p>
                      <a:pPr algn="r" rtl="1"/>
                      <a:endParaRPr lang="en-US" dirty="0"/>
                    </a:p>
                  </a:txBody>
                  <a:tcPr/>
                </a:tc>
                <a:extLst>
                  <a:ext uri="{0D108BD9-81ED-4DB2-BD59-A6C34878D82A}">
                    <a16:rowId xmlns:a16="http://schemas.microsoft.com/office/drawing/2014/main" val="10000"/>
                  </a:ext>
                </a:extLst>
              </a:tr>
              <a:tr h="370840">
                <a:tc>
                  <a:txBody>
                    <a:bodyPr/>
                    <a:lstStyle/>
                    <a:p>
                      <a:pPr algn="r" rtl="1"/>
                      <a:r>
                        <a:rPr lang="fa-IR" dirty="0"/>
                        <a:t>خیر</a:t>
                      </a:r>
                      <a:endParaRPr lang="en-US" dirty="0"/>
                    </a:p>
                  </a:txBody>
                  <a:tcPr/>
                </a:tc>
                <a:tc>
                  <a:txBody>
                    <a:bodyPr/>
                    <a:lstStyle/>
                    <a:p>
                      <a:pPr algn="r" rtl="1"/>
                      <a:r>
                        <a:rPr lang="fa-IR" dirty="0"/>
                        <a:t>بله</a:t>
                      </a:r>
                      <a:endParaRPr lang="en-US" dirty="0"/>
                    </a:p>
                  </a:txBody>
                  <a:tcPr/>
                </a:tc>
                <a:tc>
                  <a:txBody>
                    <a:bodyPr/>
                    <a:lstStyle/>
                    <a:p>
                      <a:pPr algn="r" rtl="1"/>
                      <a:r>
                        <a:rPr lang="fa-IR" dirty="0"/>
                        <a:t>این </a:t>
                      </a:r>
                      <a:r>
                        <a:rPr lang="en-US" dirty="0"/>
                        <a:t>use case</a:t>
                      </a:r>
                      <a:r>
                        <a:rPr lang="fa-IR" dirty="0"/>
                        <a:t> اجباری است؟</a:t>
                      </a:r>
                      <a:endParaRPr lang="en-US" dirty="0"/>
                    </a:p>
                  </a:txBody>
                  <a:tcPr/>
                </a:tc>
                <a:extLst>
                  <a:ext uri="{0D108BD9-81ED-4DB2-BD59-A6C34878D82A}">
                    <a16:rowId xmlns:a16="http://schemas.microsoft.com/office/drawing/2014/main" val="10001"/>
                  </a:ext>
                </a:extLst>
              </a:tr>
              <a:tr h="370840">
                <a:tc>
                  <a:txBody>
                    <a:bodyPr/>
                    <a:lstStyle/>
                    <a:p>
                      <a:pPr algn="r" rtl="1"/>
                      <a:r>
                        <a:rPr lang="fa-IR" dirty="0"/>
                        <a:t>بله</a:t>
                      </a:r>
                      <a:endParaRPr lang="en-US" dirty="0"/>
                    </a:p>
                  </a:txBody>
                  <a:tcPr/>
                </a:tc>
                <a:tc>
                  <a:txBody>
                    <a:bodyPr/>
                    <a:lstStyle/>
                    <a:p>
                      <a:pPr algn="r" rtl="1"/>
                      <a:r>
                        <a:rPr lang="fa-IR" dirty="0"/>
                        <a:t>خیر</a:t>
                      </a:r>
                      <a:endParaRPr lang="en-US" dirty="0"/>
                    </a:p>
                  </a:txBody>
                  <a:tcPr/>
                </a:tc>
                <a:tc>
                  <a:txBody>
                    <a:bodyPr/>
                    <a:lstStyle/>
                    <a:p>
                      <a:pPr algn="r" rtl="1"/>
                      <a:r>
                        <a:rPr lang="fa-IR" dirty="0"/>
                        <a:t>آیا </a:t>
                      </a:r>
                      <a:r>
                        <a:rPr lang="en-US" dirty="0"/>
                        <a:t>use case</a:t>
                      </a:r>
                      <a:r>
                        <a:rPr lang="fa-IR" dirty="0"/>
                        <a:t> اولیه بدون این </a:t>
                      </a:r>
                      <a:r>
                        <a:rPr lang="en-US" dirty="0"/>
                        <a:t>use</a:t>
                      </a:r>
                      <a:r>
                        <a:rPr lang="en-US" baseline="0" dirty="0"/>
                        <a:t> case</a:t>
                      </a:r>
                      <a:r>
                        <a:rPr lang="fa-IR" baseline="0" dirty="0"/>
                        <a:t> کامل است؟</a:t>
                      </a:r>
                      <a:endParaRPr lang="en-US" dirty="0"/>
                    </a:p>
                  </a:txBody>
                  <a:tcPr/>
                </a:tc>
                <a:extLst>
                  <a:ext uri="{0D108BD9-81ED-4DB2-BD59-A6C34878D82A}">
                    <a16:rowId xmlns:a16="http://schemas.microsoft.com/office/drawing/2014/main" val="10002"/>
                  </a:ext>
                </a:extLst>
              </a:tr>
              <a:tr h="370840">
                <a:tc>
                  <a:txBody>
                    <a:bodyPr/>
                    <a:lstStyle/>
                    <a:p>
                      <a:pPr algn="r" rtl="1"/>
                      <a:r>
                        <a:rPr lang="fa-IR" dirty="0"/>
                        <a:t>بله</a:t>
                      </a:r>
                      <a:endParaRPr lang="en-US" dirty="0"/>
                    </a:p>
                  </a:txBody>
                  <a:tcPr/>
                </a:tc>
                <a:tc>
                  <a:txBody>
                    <a:bodyPr/>
                    <a:lstStyle/>
                    <a:p>
                      <a:pPr algn="r" rtl="1"/>
                      <a:r>
                        <a:rPr lang="fa-IR" dirty="0"/>
                        <a:t>خیر</a:t>
                      </a:r>
                      <a:endParaRPr lang="en-US" dirty="0"/>
                    </a:p>
                  </a:txBody>
                  <a:tcPr/>
                </a:tc>
                <a:tc>
                  <a:txBody>
                    <a:bodyPr/>
                    <a:lstStyle/>
                    <a:p>
                      <a:pPr algn="r" rtl="1"/>
                      <a:r>
                        <a:rPr lang="fa-IR" dirty="0"/>
                        <a:t>آیا اجرای این </a:t>
                      </a:r>
                      <a:r>
                        <a:rPr lang="en-US" dirty="0"/>
                        <a:t>use case</a:t>
                      </a:r>
                      <a:r>
                        <a:rPr lang="fa-IR" baseline="0" dirty="0"/>
                        <a:t> شرطی است؟</a:t>
                      </a:r>
                      <a:endParaRPr lang="en-US" dirty="0"/>
                    </a:p>
                  </a:txBody>
                  <a:tcPr/>
                </a:tc>
                <a:extLst>
                  <a:ext uri="{0D108BD9-81ED-4DB2-BD59-A6C34878D82A}">
                    <a16:rowId xmlns:a16="http://schemas.microsoft.com/office/drawing/2014/main" val="10003"/>
                  </a:ext>
                </a:extLst>
              </a:tr>
              <a:tr h="370840">
                <a:tc>
                  <a:txBody>
                    <a:bodyPr/>
                    <a:lstStyle/>
                    <a:p>
                      <a:pPr algn="r" rtl="1"/>
                      <a:r>
                        <a:rPr lang="fa-IR" dirty="0"/>
                        <a:t>بله</a:t>
                      </a:r>
                      <a:endParaRPr lang="en-US" dirty="0"/>
                    </a:p>
                  </a:txBody>
                  <a:tcPr/>
                </a:tc>
                <a:tc>
                  <a:txBody>
                    <a:bodyPr/>
                    <a:lstStyle/>
                    <a:p>
                      <a:pPr algn="r" rtl="1"/>
                      <a:r>
                        <a:rPr lang="fa-IR" dirty="0"/>
                        <a:t>خیر </a:t>
                      </a:r>
                      <a:endParaRPr lang="en-US" dirty="0"/>
                    </a:p>
                  </a:txBody>
                  <a:tcPr/>
                </a:tc>
                <a:tc>
                  <a:txBody>
                    <a:bodyPr/>
                    <a:lstStyle/>
                    <a:p>
                      <a:pPr algn="r" rtl="1"/>
                      <a:r>
                        <a:rPr lang="fa-IR" dirty="0"/>
                        <a:t>آیا این </a:t>
                      </a:r>
                      <a:r>
                        <a:rPr lang="en-US" dirty="0"/>
                        <a:t>use case</a:t>
                      </a:r>
                      <a:r>
                        <a:rPr lang="fa-IR" baseline="0" dirty="0"/>
                        <a:t> رفتار </a:t>
                      </a:r>
                      <a:r>
                        <a:rPr lang="en-US" baseline="0" dirty="0"/>
                        <a:t>use case</a:t>
                      </a:r>
                      <a:r>
                        <a:rPr lang="fa-IR" baseline="0" dirty="0"/>
                        <a:t> اولیه را تغییر می دهد؟</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fa-IR" dirty="0"/>
          </a:p>
        </p:txBody>
      </p:sp>
      <p:sp>
        <p:nvSpPr>
          <p:cNvPr id="3" name="Content Placeholder 2"/>
          <p:cNvSpPr>
            <a:spLocks noGrp="1"/>
          </p:cNvSpPr>
          <p:nvPr>
            <p:ph idx="1"/>
          </p:nvPr>
        </p:nvSpPr>
        <p:spPr/>
        <p:txBody>
          <a:bodyPr>
            <a:normAutofit/>
          </a:bodyPr>
          <a:lstStyle/>
          <a:p>
            <a:r>
              <a:rPr lang="en-US" dirty="0"/>
              <a:t>Class diagram</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کلاس چیست؟</a:t>
            </a:r>
          </a:p>
        </p:txBody>
      </p:sp>
      <p:sp>
        <p:nvSpPr>
          <p:cNvPr id="3" name="Content Placeholder 2"/>
          <p:cNvSpPr>
            <a:spLocks noGrp="1"/>
          </p:cNvSpPr>
          <p:nvPr>
            <p:ph idx="1"/>
          </p:nvPr>
        </p:nvSpPr>
        <p:spPr/>
        <p:txBody>
          <a:bodyPr>
            <a:normAutofit/>
          </a:bodyPr>
          <a:lstStyle/>
          <a:p>
            <a:r>
              <a:rPr lang="fa-IR" dirty="0"/>
              <a:t>اشیائی که ساختار و رفتار مشترک دارند در یک </a:t>
            </a:r>
            <a:r>
              <a:rPr lang="fa-IR" i="1" dirty="0"/>
              <a:t>کلاس</a:t>
            </a:r>
            <a:r>
              <a:rPr lang="fa-IR" dirty="0"/>
              <a:t> قرار می گیرند.</a:t>
            </a:r>
          </a:p>
          <a:p>
            <a:r>
              <a:rPr lang="fa-IR" dirty="0"/>
              <a:t>کلاس ها انتزاعی از اشیائی هستند که در زمان و فضا وجود دارند. – کلاس ها و اشیا به یکدیگر متصل هستند.</a:t>
            </a:r>
            <a:endParaRPr lang="en-US" dirty="0"/>
          </a:p>
          <a:p>
            <a:endParaRPr lang="en-US" dirty="0"/>
          </a:p>
        </p:txBody>
      </p:sp>
    </p:spTree>
    <p:extLst>
      <p:ext uri="{BB962C8B-B14F-4D97-AF65-F5344CB8AC3E}">
        <p14:creationId xmlns:p14="http://schemas.microsoft.com/office/powerpoint/2010/main" val="251317485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کلاس ها (ادامه...) </a:t>
            </a:r>
          </a:p>
        </p:txBody>
      </p:sp>
      <p:sp>
        <p:nvSpPr>
          <p:cNvPr id="3" name="Content Placeholder 2"/>
          <p:cNvSpPr>
            <a:spLocks noGrp="1"/>
          </p:cNvSpPr>
          <p:nvPr>
            <p:ph idx="1"/>
          </p:nvPr>
        </p:nvSpPr>
        <p:spPr/>
        <p:txBody>
          <a:bodyPr>
            <a:normAutofit/>
          </a:bodyPr>
          <a:lstStyle/>
          <a:p>
            <a:endParaRPr lang="en-US" dirty="0"/>
          </a:p>
        </p:txBody>
      </p:sp>
      <p:sp>
        <p:nvSpPr>
          <p:cNvPr id="8" name="Content Placeholder 2"/>
          <p:cNvSpPr txBox="1">
            <a:spLocks/>
          </p:cNvSpPr>
          <p:nvPr/>
        </p:nvSpPr>
        <p:spPr bwMode="auto">
          <a:xfrm>
            <a:off x="457200" y="2249424"/>
            <a:ext cx="8229600" cy="4325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l" defTabSz="914400" rtl="1"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sz="3000" b="1" i="0" u="none" strike="noStrike" kern="0" cap="none" spc="0" normalizeH="0" baseline="0" noProof="0" dirty="0">
                <a:ln>
                  <a:noFill/>
                </a:ln>
                <a:solidFill>
                  <a:schemeClr val="tx1"/>
                </a:solidFill>
                <a:effectLst/>
                <a:uLnTx/>
                <a:uFillTx/>
                <a:latin typeface="+mn-lt"/>
                <a:ea typeface="+mn-ea"/>
                <a:cs typeface="+mn-cs"/>
              </a:rPr>
              <a:t>Semantic </a:t>
            </a: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600" b="1" i="0" u="none" strike="noStrike" kern="0" cap="none" spc="0" normalizeH="0" baseline="0" noProof="0" dirty="0">
                <a:ln>
                  <a:noFill/>
                </a:ln>
                <a:solidFill>
                  <a:schemeClr val="tx1"/>
                </a:solidFill>
                <a:effectLst/>
                <a:uLnTx/>
                <a:uFillTx/>
                <a:latin typeface="+mn-lt"/>
                <a:cs typeface="+mn-cs"/>
              </a:rPr>
              <a:t>Name</a:t>
            </a: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600" b="1" i="0" u="none" strike="noStrike" kern="0" cap="none" spc="0" normalizeH="0" baseline="0" noProof="0" dirty="0">
                <a:ln>
                  <a:noFill/>
                </a:ln>
                <a:solidFill>
                  <a:schemeClr val="tx1"/>
                </a:solidFill>
                <a:effectLst/>
                <a:uLnTx/>
                <a:uFillTx/>
                <a:latin typeface="+mn-lt"/>
                <a:cs typeface="+mn-cs"/>
              </a:rPr>
              <a:t>Attributes </a:t>
            </a: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sz="2600" b="1" i="0" u="none" strike="noStrike" kern="0" cap="none" spc="0" normalizeH="0" baseline="0" noProof="0" dirty="0">
                <a:ln>
                  <a:noFill/>
                </a:ln>
                <a:solidFill>
                  <a:schemeClr val="tx1"/>
                </a:solidFill>
                <a:effectLst/>
                <a:uLnTx/>
                <a:uFillTx/>
                <a:latin typeface="+mn-lt"/>
                <a:cs typeface="+mn-cs"/>
              </a:rPr>
              <a:t>operations</a:t>
            </a:r>
            <a:endParaRPr kumimoji="0" lang="fa-IR" sz="2600" b="1" i="0" u="none" strike="noStrike" kern="0" cap="none" spc="0" normalizeH="0" baseline="0" noProof="0" dirty="0">
              <a:ln>
                <a:noFill/>
              </a:ln>
              <a:solidFill>
                <a:schemeClr val="tx1"/>
              </a:solidFill>
              <a:effectLst/>
              <a:uLnTx/>
              <a:uFillTx/>
              <a:latin typeface="+mn-lt"/>
              <a:cs typeface="+mn-cs"/>
            </a:endParaRPr>
          </a:p>
          <a:p>
            <a:pPr marL="742950" marR="0" lvl="1" indent="-285750" algn="l" defTabSz="91440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fa-IR" sz="2600" b="1" i="0" u="none" strike="noStrike" kern="0" cap="none" spc="0" normalizeH="0" baseline="0" noProof="0" dirty="0">
                <a:ln>
                  <a:noFill/>
                </a:ln>
                <a:solidFill>
                  <a:schemeClr val="tx1"/>
                </a:solidFill>
                <a:effectLst/>
                <a:uLnTx/>
                <a:uFillTx/>
                <a:latin typeface="+mn-lt"/>
                <a:cs typeface="+mn-cs"/>
              </a:rPr>
              <a:t>نمادهای کلاس </a:t>
            </a:r>
            <a:endParaRPr kumimoji="0" lang="en-US" sz="2600" b="1" i="0" u="none" strike="noStrike" kern="0" cap="none" spc="0" normalizeH="0" baseline="0" noProof="0" dirty="0">
              <a:ln>
                <a:noFill/>
              </a:ln>
              <a:solidFill>
                <a:schemeClr val="tx1"/>
              </a:solidFill>
              <a:effectLst/>
              <a:uLnTx/>
              <a:uFillTx/>
              <a:latin typeface="+mn-lt"/>
              <a:cs typeface="+mn-cs"/>
            </a:endParaRPr>
          </a:p>
          <a:p>
            <a:pPr marL="742950" marR="0" lvl="1" indent="-285750" algn="r" defTabSz="914400" rtl="1"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sz="2600" b="1" i="0" u="none" strike="noStrike" kern="0" cap="none" spc="0" normalizeH="0" baseline="0" noProof="0" dirty="0">
              <a:ln>
                <a:noFill/>
              </a:ln>
              <a:solidFill>
                <a:schemeClr val="tx1"/>
              </a:solidFill>
              <a:effectLst/>
              <a:uLnTx/>
              <a:uFillTx/>
              <a:latin typeface="+mn-lt"/>
              <a:cs typeface="+mn-cs"/>
            </a:endParaRPr>
          </a:p>
          <a:p>
            <a:pPr marL="742950" marR="0" lvl="1" indent="-285750" algn="r" defTabSz="914400" rtl="1"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sz="2600" b="1" i="0" u="none" strike="noStrike" kern="0" cap="none" spc="0" normalizeH="0" baseline="0" noProof="0" dirty="0">
              <a:ln>
                <a:noFill/>
              </a:ln>
              <a:solidFill>
                <a:schemeClr val="tx1"/>
              </a:solidFill>
              <a:effectLst/>
              <a:uLnTx/>
              <a:uFillTx/>
              <a:latin typeface="+mn-lt"/>
              <a:cs typeface="+mn-cs"/>
            </a:endParaRPr>
          </a:p>
          <a:p>
            <a:pPr marL="742950" marR="0" lvl="1" indent="-285750" algn="r" defTabSz="914400" rtl="1"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sz="2600" b="1" i="0" u="none" strike="noStrike" kern="0" cap="none" spc="0" normalizeH="0" baseline="0" noProof="0" dirty="0">
              <a:ln>
                <a:noFill/>
              </a:ln>
              <a:solidFill>
                <a:schemeClr val="tx1"/>
              </a:solidFill>
              <a:effectLst/>
              <a:uLnTx/>
              <a:uFillTx/>
              <a:latin typeface="+mn-lt"/>
              <a:cs typeface="+mn-cs"/>
            </a:endParaRPr>
          </a:p>
        </p:txBody>
      </p:sp>
      <p:sp>
        <p:nvSpPr>
          <p:cNvPr id="9" name="Rectangle 8"/>
          <p:cNvSpPr/>
          <p:nvPr/>
        </p:nvSpPr>
        <p:spPr>
          <a:xfrm>
            <a:off x="1066800" y="4752996"/>
            <a:ext cx="182880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dirty="0"/>
          </a:p>
          <a:p>
            <a:pPr algn="ctr"/>
            <a:r>
              <a:rPr lang="en-US" dirty="0"/>
              <a:t>name</a:t>
            </a:r>
          </a:p>
          <a:p>
            <a:pPr algn="ctr"/>
            <a:endParaRPr lang="en-US" dirty="0"/>
          </a:p>
          <a:p>
            <a:pPr algn="ctr"/>
            <a:r>
              <a:rPr lang="en-US" dirty="0"/>
              <a:t>attribute</a:t>
            </a:r>
          </a:p>
          <a:p>
            <a:pPr algn="ctr"/>
            <a:endParaRPr lang="en-US" sz="1200" dirty="0"/>
          </a:p>
          <a:p>
            <a:pPr algn="ctr"/>
            <a:endParaRPr lang="en-US" sz="1200" dirty="0"/>
          </a:p>
          <a:p>
            <a:pPr algn="ctr"/>
            <a:r>
              <a:rPr lang="en-US" dirty="0"/>
              <a:t>operation</a:t>
            </a:r>
          </a:p>
          <a:p>
            <a:pPr algn="ctr"/>
            <a:endParaRPr lang="en-US" dirty="0"/>
          </a:p>
          <a:p>
            <a:pPr algn="ctr"/>
            <a:endParaRPr lang="en-US" dirty="0"/>
          </a:p>
        </p:txBody>
      </p:sp>
      <p:cxnSp>
        <p:nvCxnSpPr>
          <p:cNvPr id="10" name="Straight Connector 9"/>
          <p:cNvCxnSpPr/>
          <p:nvPr/>
        </p:nvCxnSpPr>
        <p:spPr>
          <a:xfrm>
            <a:off x="1066800" y="5210196"/>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6553200" y="4953000"/>
            <a:ext cx="18288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r>
              <a:rPr lang="en-US" dirty="0"/>
              <a:t>shape</a:t>
            </a:r>
          </a:p>
          <a:p>
            <a:pPr algn="ctr"/>
            <a:endParaRPr lang="en-US" dirty="0"/>
          </a:p>
        </p:txBody>
      </p:sp>
      <p:sp>
        <p:nvSpPr>
          <p:cNvPr id="12" name="Rectangle 11"/>
          <p:cNvSpPr/>
          <p:nvPr/>
        </p:nvSpPr>
        <p:spPr>
          <a:xfrm>
            <a:off x="3733800" y="1295400"/>
            <a:ext cx="3886200" cy="2286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sz="900" dirty="0"/>
          </a:p>
          <a:p>
            <a:r>
              <a:rPr lang="en-US" dirty="0"/>
              <a:t>shape</a:t>
            </a:r>
          </a:p>
          <a:p>
            <a:pPr algn="ctr"/>
            <a:endParaRPr lang="en-US" dirty="0"/>
          </a:p>
          <a:p>
            <a:r>
              <a:rPr lang="en-US" dirty="0"/>
              <a:t>origin: point</a:t>
            </a:r>
          </a:p>
          <a:p>
            <a:pPr algn="ctr"/>
            <a:endParaRPr lang="en-US" dirty="0"/>
          </a:p>
          <a:p>
            <a:r>
              <a:rPr lang="en-US" dirty="0"/>
              <a:t>move(double : </a:t>
            </a:r>
            <a:r>
              <a:rPr lang="en-US" dirty="0" err="1"/>
              <a:t>xPos</a:t>
            </a:r>
            <a:r>
              <a:rPr lang="en-US" dirty="0"/>
              <a:t> ; double: </a:t>
            </a:r>
            <a:r>
              <a:rPr lang="en-US" dirty="0" err="1"/>
              <a:t>yPose</a:t>
            </a:r>
            <a:r>
              <a:rPr lang="en-US" dirty="0"/>
              <a:t>)</a:t>
            </a:r>
          </a:p>
          <a:p>
            <a:r>
              <a:rPr lang="en-US" dirty="0"/>
              <a:t>resize()</a:t>
            </a:r>
          </a:p>
          <a:p>
            <a:r>
              <a:rPr lang="en-US" dirty="0"/>
              <a:t>area() : double</a:t>
            </a:r>
          </a:p>
          <a:p>
            <a:pPr algn="ctr"/>
            <a:endParaRPr lang="en-US" dirty="0"/>
          </a:p>
        </p:txBody>
      </p:sp>
      <p:cxnSp>
        <p:nvCxnSpPr>
          <p:cNvPr id="13" name="Straight Connector 12"/>
          <p:cNvCxnSpPr/>
          <p:nvPr/>
        </p:nvCxnSpPr>
        <p:spPr>
          <a:xfrm>
            <a:off x="3733800" y="1981200"/>
            <a:ext cx="38862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3733800" y="2514600"/>
            <a:ext cx="38862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3657600" y="4343400"/>
            <a:ext cx="1828800" cy="1981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shape</a:t>
            </a:r>
          </a:p>
          <a:p>
            <a:pPr algn="ctr"/>
            <a:endParaRPr lang="en-US" dirty="0"/>
          </a:p>
          <a:p>
            <a:pPr algn="ctr"/>
            <a:r>
              <a:rPr lang="en-US" dirty="0"/>
              <a:t>Origin</a:t>
            </a:r>
          </a:p>
          <a:p>
            <a:pPr algn="ctr"/>
            <a:endParaRPr lang="en-US" dirty="0"/>
          </a:p>
          <a:p>
            <a:pPr algn="ctr"/>
            <a:endParaRPr lang="en-US" dirty="0"/>
          </a:p>
          <a:p>
            <a:pPr algn="ctr"/>
            <a:r>
              <a:rPr lang="en-US" dirty="0"/>
              <a:t>move()</a:t>
            </a:r>
          </a:p>
          <a:p>
            <a:pPr algn="ctr"/>
            <a:r>
              <a:rPr lang="en-US" dirty="0"/>
              <a:t>resize()</a:t>
            </a:r>
          </a:p>
        </p:txBody>
      </p:sp>
      <p:cxnSp>
        <p:nvCxnSpPr>
          <p:cNvPr id="16" name="Straight Connector 15"/>
          <p:cNvCxnSpPr/>
          <p:nvPr/>
        </p:nvCxnSpPr>
        <p:spPr>
          <a:xfrm>
            <a:off x="3657600" y="48006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p:cNvCxnSpPr/>
          <p:nvPr/>
        </p:nvCxnSpPr>
        <p:spPr>
          <a:xfrm>
            <a:off x="1066800" y="5819796"/>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3657600" y="5334000"/>
            <a:ext cx="1828800" cy="1588"/>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نشانه گذاری کلاس در </a:t>
            </a:r>
            <a:r>
              <a:rPr lang="en-US" dirty="0"/>
              <a:t>UML</a:t>
            </a:r>
            <a:endParaRPr lang="fa-IR" dirty="0"/>
          </a:p>
        </p:txBody>
      </p:sp>
      <p:pic>
        <p:nvPicPr>
          <p:cNvPr id="17" name="Picture 2"/>
          <p:cNvPicPr>
            <a:picLocks noGrp="1" noChangeAspect="1" noChangeArrowheads="1"/>
          </p:cNvPicPr>
          <p:nvPr>
            <p:ph idx="1"/>
          </p:nvPr>
        </p:nvPicPr>
        <p:blipFill>
          <a:blip r:embed="rId3"/>
          <a:srcRect/>
          <a:stretch>
            <a:fillRect/>
          </a:stretch>
        </p:blipFill>
        <p:spPr bwMode="auto">
          <a:xfrm>
            <a:off x="1785918" y="2000240"/>
            <a:ext cx="5648325" cy="3495675"/>
          </a:xfrm>
          <a:prstGeom prst="rect">
            <a:avLst/>
          </a:prstGeom>
          <a:noFill/>
          <a:ln w="9525">
            <a:noFill/>
            <a:miter lim="800000"/>
            <a:headEnd/>
            <a:tailEnd/>
          </a:ln>
          <a:effec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4400" dirty="0"/>
              <a:t>مورد کاربرد </a:t>
            </a:r>
            <a:r>
              <a:rPr lang="en-US" sz="4400" dirty="0"/>
              <a:t>(Use-Cases)</a:t>
            </a:r>
          </a:p>
        </p:txBody>
      </p:sp>
      <p:sp>
        <p:nvSpPr>
          <p:cNvPr id="3" name="Content Placeholder 2"/>
          <p:cNvSpPr>
            <a:spLocks noGrp="1"/>
          </p:cNvSpPr>
          <p:nvPr>
            <p:ph idx="1"/>
          </p:nvPr>
        </p:nvSpPr>
        <p:spPr>
          <a:xfrm>
            <a:off x="428596" y="1500174"/>
            <a:ext cx="7715304" cy="4786346"/>
          </a:xfrm>
        </p:spPr>
        <p:txBody>
          <a:bodyPr>
            <a:normAutofit lnSpcReduction="10000"/>
          </a:bodyPr>
          <a:lstStyle/>
          <a:p>
            <a:r>
              <a:rPr lang="fa-IR" dirty="0"/>
              <a:t>رفتار داینامیک یک سیستم را مدل می کنند. برای موارد زیر به کار می روند:	</a:t>
            </a:r>
          </a:p>
          <a:p>
            <a:pPr lvl="1"/>
            <a:r>
              <a:rPr lang="fa-IR" dirty="0"/>
              <a:t>مدل کردن محتویات یک سیستم – شناسایی </a:t>
            </a:r>
            <a:r>
              <a:rPr lang="en-US" dirty="0"/>
              <a:t>Actor</a:t>
            </a:r>
            <a:r>
              <a:rPr lang="fa-IR" dirty="0"/>
              <a:t> ها(کاربرانی که از سیستم استفاده می کنند و سیستم های خارجی که با سیستم در ارتباط هستند.) و نقش آنها </a:t>
            </a:r>
          </a:p>
          <a:p>
            <a:pPr lvl="1"/>
            <a:r>
              <a:rPr lang="fa-IR" dirty="0"/>
              <a:t>مدل سازی خواسته های سیستم – تعیین اینکه سیستم چیست مستقل از اینکه چگونه به آن می رسد ( توصیف اینکه سیستم چه کاری می کند اما نه چگونه؟)</a:t>
            </a:r>
          </a:p>
          <a:p>
            <a:pPr lvl="1"/>
            <a:r>
              <a:rPr lang="fa-IR" dirty="0"/>
              <a:t>یک </a:t>
            </a:r>
            <a:r>
              <a:rPr lang="en-US" dirty="0"/>
              <a:t>Use-case</a:t>
            </a:r>
            <a:r>
              <a:rPr lang="fa-IR" dirty="0"/>
              <a:t> عملیاتی که برای کاربر قابل مشاهده هستند را ضبط می کند. </a:t>
            </a:r>
          </a:p>
          <a:p>
            <a:pPr lvl="1"/>
            <a:r>
              <a:rPr lang="fa-IR" dirty="0"/>
              <a:t>هر</a:t>
            </a:r>
            <a:r>
              <a:rPr lang="en-US" dirty="0"/>
              <a:t> </a:t>
            </a:r>
            <a:r>
              <a:rPr lang="fa-IR" dirty="0"/>
              <a:t> </a:t>
            </a:r>
            <a:r>
              <a:rPr lang="en-US" dirty="0"/>
              <a:t>use-case</a:t>
            </a:r>
            <a:r>
              <a:rPr lang="fa-IR" dirty="0"/>
              <a:t> هدف خاصی از کاربر را نمایش می دهد.</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روابط کلاس ها و اشیاء</a:t>
            </a:r>
          </a:p>
        </p:txBody>
      </p:sp>
      <p:sp>
        <p:nvSpPr>
          <p:cNvPr id="4" name="Content Placeholder 3"/>
          <p:cNvSpPr>
            <a:spLocks noGrp="1"/>
          </p:cNvSpPr>
          <p:nvPr>
            <p:ph idx="1"/>
          </p:nvPr>
        </p:nvSpPr>
        <p:spPr/>
        <p:txBody>
          <a:bodyPr/>
          <a:lstStyle/>
          <a:p>
            <a:r>
              <a:rPr lang="fa-IR" dirty="0"/>
              <a:t>رابطه بین دو شی فرضیاتی است که هر کدام نسبت به هم دارند. عملیات و نتایج مورد انتظار بسیار مهم هستند.</a:t>
            </a:r>
          </a:p>
          <a:p>
            <a:r>
              <a:rPr lang="fa-IR" dirty="0"/>
              <a:t>روابط :</a:t>
            </a:r>
          </a:p>
          <a:p>
            <a:pPr lvl="1"/>
            <a:r>
              <a:rPr lang="fa-IR" dirty="0"/>
              <a:t> انجمنی </a:t>
            </a:r>
            <a:r>
              <a:rPr lang="en-US" dirty="0"/>
              <a:t>(association)</a:t>
            </a:r>
          </a:p>
          <a:p>
            <a:pPr lvl="1"/>
            <a:r>
              <a:rPr lang="fa-IR" dirty="0"/>
              <a:t> وابستگی </a:t>
            </a:r>
            <a:r>
              <a:rPr lang="en-US" dirty="0"/>
              <a:t>(dependency)</a:t>
            </a:r>
          </a:p>
          <a:p>
            <a:pPr lvl="1"/>
            <a:r>
              <a:rPr lang="fa-IR" dirty="0"/>
              <a:t> تعمیم / تخصصی کردن </a:t>
            </a:r>
            <a:r>
              <a:rPr lang="en-US" dirty="0"/>
              <a:t>(generalization/specialization)</a:t>
            </a:r>
          </a:p>
          <a:p>
            <a:pPr lvl="1"/>
            <a:r>
              <a:rPr lang="fa-IR" dirty="0"/>
              <a:t> تجمعی </a:t>
            </a:r>
            <a:r>
              <a:rPr lang="en-US" dirty="0"/>
              <a:t>(Aggregation)</a:t>
            </a:r>
            <a:endParaRPr lang="fa-IR" dirty="0"/>
          </a:p>
          <a:p>
            <a:endParaRPr lang="en-US"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انجمنی</a:t>
            </a:r>
            <a:br>
              <a:rPr lang="en-US" dirty="0"/>
            </a:br>
            <a:r>
              <a:rPr lang="fa-IR" dirty="0"/>
              <a:t> </a:t>
            </a:r>
            <a:r>
              <a:rPr lang="en-US" dirty="0"/>
              <a:t>(association relationship)</a:t>
            </a:r>
            <a:endParaRPr lang="fa-IR" dirty="0"/>
          </a:p>
        </p:txBody>
      </p:sp>
      <p:sp>
        <p:nvSpPr>
          <p:cNvPr id="4" name="Content Placeholder 3"/>
          <p:cNvSpPr>
            <a:spLocks noGrp="1"/>
          </p:cNvSpPr>
          <p:nvPr>
            <p:ph idx="1"/>
          </p:nvPr>
        </p:nvSpPr>
        <p:spPr/>
        <p:txBody>
          <a:bodyPr>
            <a:normAutofit lnSpcReduction="10000"/>
          </a:bodyPr>
          <a:lstStyle/>
          <a:p>
            <a:r>
              <a:rPr lang="fa-IR" dirty="0"/>
              <a:t>رابطه ای که در آن یک شی به شی دیگر متصل می شود. </a:t>
            </a:r>
          </a:p>
          <a:p>
            <a:r>
              <a:rPr lang="fa-IR" dirty="0"/>
              <a:t>اگر بین دو شی لینکی وجود دارد باید یک رابطه </a:t>
            </a:r>
            <a:r>
              <a:rPr lang="en-US" dirty="0"/>
              <a:t>Association</a:t>
            </a:r>
            <a:r>
              <a:rPr lang="fa-IR" dirty="0"/>
              <a:t> یا </a:t>
            </a:r>
            <a:r>
              <a:rPr lang="en-US" dirty="0"/>
              <a:t>Dependency </a:t>
            </a:r>
            <a:r>
              <a:rPr lang="fa-IR" dirty="0"/>
              <a:t> بین کلاسهای این اشیا وجود داشته باشد.</a:t>
            </a:r>
          </a:p>
          <a:p>
            <a:pPr lvl="1"/>
            <a:r>
              <a:rPr lang="fa-IR" dirty="0"/>
              <a:t>نام </a:t>
            </a:r>
            <a:r>
              <a:rPr lang="en-US" dirty="0"/>
              <a:t>(name)</a:t>
            </a:r>
          </a:p>
          <a:p>
            <a:pPr lvl="1"/>
            <a:r>
              <a:rPr lang="fa-IR" dirty="0"/>
              <a:t>نقش </a:t>
            </a:r>
            <a:r>
              <a:rPr lang="en-US" dirty="0"/>
              <a:t>(role)</a:t>
            </a:r>
            <a:endParaRPr lang="fa-IR" dirty="0"/>
          </a:p>
          <a:p>
            <a:pPr lvl="1"/>
            <a:r>
              <a:rPr lang="fa-IR" dirty="0"/>
              <a:t>چندگانگی </a:t>
            </a:r>
            <a:r>
              <a:rPr lang="en-US" dirty="0"/>
              <a:t>(multiplicity)</a:t>
            </a:r>
            <a:r>
              <a:rPr lang="fa-IR" dirty="0"/>
              <a:t>: چندی رابطه بین دو شی را نشان می دهد. یک به یک ، یک به چند، چند به چند </a:t>
            </a:r>
          </a:p>
          <a:p>
            <a:pPr lvl="1"/>
            <a:r>
              <a:rPr lang="fa-IR" dirty="0"/>
              <a:t>جهت </a:t>
            </a:r>
            <a:r>
              <a:rPr lang="en-US" dirty="0"/>
              <a:t>(direction)</a:t>
            </a:r>
          </a:p>
          <a:p>
            <a:r>
              <a:rPr lang="fa-IR" dirty="0"/>
              <a:t>نمادگذاری </a:t>
            </a:r>
          </a:p>
          <a:p>
            <a:endParaRPr lang="fa-IR" dirty="0"/>
          </a:p>
        </p:txBody>
      </p:sp>
      <p:sp>
        <p:nvSpPr>
          <p:cNvPr id="5" name="Rectangle 4"/>
          <p:cNvSpPr/>
          <p:nvPr/>
        </p:nvSpPr>
        <p:spPr>
          <a:xfrm>
            <a:off x="914400" y="5960054"/>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a:t>
            </a:r>
          </a:p>
        </p:txBody>
      </p:sp>
      <p:sp>
        <p:nvSpPr>
          <p:cNvPr id="6" name="Rectangle 5"/>
          <p:cNvSpPr/>
          <p:nvPr/>
        </p:nvSpPr>
        <p:spPr>
          <a:xfrm>
            <a:off x="5562600" y="5960054"/>
            <a:ext cx="14478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a:t>
            </a:r>
          </a:p>
        </p:txBody>
      </p:sp>
      <p:cxnSp>
        <p:nvCxnSpPr>
          <p:cNvPr id="7" name="Straight Connector 6"/>
          <p:cNvCxnSpPr>
            <a:stCxn id="5" idx="3"/>
          </p:cNvCxnSpPr>
          <p:nvPr/>
        </p:nvCxnSpPr>
        <p:spPr>
          <a:xfrm>
            <a:off x="2971800" y="6264854"/>
            <a:ext cx="2590800" cy="1588"/>
          </a:xfrm>
          <a:prstGeom prst="line">
            <a:avLst/>
          </a:prstGeom>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3429000" y="5807654"/>
            <a:ext cx="1709635" cy="369332"/>
          </a:xfrm>
          <a:prstGeom prst="rect">
            <a:avLst/>
          </a:prstGeom>
          <a:noFill/>
        </p:spPr>
        <p:txBody>
          <a:bodyPr wrap="none" rtlCol="0">
            <a:spAutoFit/>
          </a:bodyPr>
          <a:lstStyle/>
          <a:p>
            <a:r>
              <a:rPr lang="en-US" dirty="0"/>
              <a:t>name: works for</a:t>
            </a:r>
          </a:p>
        </p:txBody>
      </p:sp>
      <p:sp>
        <p:nvSpPr>
          <p:cNvPr id="9" name="Isosceles Triangle 8"/>
          <p:cNvSpPr/>
          <p:nvPr/>
        </p:nvSpPr>
        <p:spPr>
          <a:xfrm rot="5400000" flipH="1">
            <a:off x="5219700" y="5921954"/>
            <a:ext cx="22860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600200" y="5350454"/>
            <a:ext cx="1836850" cy="369332"/>
          </a:xfrm>
          <a:prstGeom prst="rect">
            <a:avLst/>
          </a:prstGeom>
          <a:noFill/>
        </p:spPr>
        <p:txBody>
          <a:bodyPr wrap="none" rtlCol="0">
            <a:spAutoFit/>
          </a:bodyPr>
          <a:lstStyle/>
          <a:p>
            <a:r>
              <a:rPr lang="en-US" dirty="0"/>
              <a:t>Association name</a:t>
            </a:r>
          </a:p>
        </p:txBody>
      </p:sp>
      <p:sp>
        <p:nvSpPr>
          <p:cNvPr id="11" name="TextBox 10"/>
          <p:cNvSpPr txBox="1"/>
          <p:nvPr/>
        </p:nvSpPr>
        <p:spPr>
          <a:xfrm>
            <a:off x="4038600" y="5350454"/>
            <a:ext cx="1608325" cy="369332"/>
          </a:xfrm>
          <a:prstGeom prst="rect">
            <a:avLst/>
          </a:prstGeom>
          <a:noFill/>
        </p:spPr>
        <p:txBody>
          <a:bodyPr wrap="none" rtlCol="0">
            <a:spAutoFit/>
          </a:bodyPr>
          <a:lstStyle/>
          <a:p>
            <a:r>
              <a:rPr lang="en-US" dirty="0"/>
              <a:t>name direction</a:t>
            </a:r>
          </a:p>
        </p:txBody>
      </p:sp>
      <p:sp>
        <p:nvSpPr>
          <p:cNvPr id="12" name="TextBox 11"/>
          <p:cNvSpPr txBox="1"/>
          <p:nvPr/>
        </p:nvSpPr>
        <p:spPr>
          <a:xfrm>
            <a:off x="3733800" y="6417254"/>
            <a:ext cx="1229311" cy="369332"/>
          </a:xfrm>
          <a:prstGeom prst="rect">
            <a:avLst/>
          </a:prstGeom>
          <a:noFill/>
        </p:spPr>
        <p:txBody>
          <a:bodyPr wrap="none" rtlCol="0">
            <a:spAutoFit/>
          </a:bodyPr>
          <a:lstStyle/>
          <a:p>
            <a:r>
              <a:rPr lang="en-US" dirty="0"/>
              <a:t>association</a:t>
            </a:r>
          </a:p>
        </p:txBody>
      </p:sp>
      <p:cxnSp>
        <p:nvCxnSpPr>
          <p:cNvPr id="13" name="Straight Arrow Connector 12"/>
          <p:cNvCxnSpPr/>
          <p:nvPr/>
        </p:nvCxnSpPr>
        <p:spPr>
          <a:xfrm>
            <a:off x="4800600" y="5655254"/>
            <a:ext cx="3810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048000" y="5655254"/>
            <a:ext cx="533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p:cNvCxnSpPr>
          <p:nvPr/>
        </p:nvCxnSpPr>
        <p:spPr>
          <a:xfrm flipV="1">
            <a:off x="4963111" y="6417254"/>
            <a:ext cx="218489"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رابطه انجمنی (ادامه...)</a:t>
            </a:r>
          </a:p>
        </p:txBody>
      </p:sp>
      <p:sp>
        <p:nvSpPr>
          <p:cNvPr id="4" name="Content Placeholder 3"/>
          <p:cNvSpPr>
            <a:spLocks noGrp="1"/>
          </p:cNvSpPr>
          <p:nvPr>
            <p:ph idx="1"/>
          </p:nvPr>
        </p:nvSpPr>
        <p:spPr/>
        <p:txBody>
          <a:bodyPr>
            <a:normAutofit/>
          </a:bodyPr>
          <a:lstStyle/>
          <a:p>
            <a:r>
              <a:rPr lang="fa-IR" dirty="0"/>
              <a:t>نام </a:t>
            </a:r>
            <a:r>
              <a:rPr lang="en-US" dirty="0"/>
              <a:t>Association</a:t>
            </a:r>
            <a:r>
              <a:rPr lang="fa-IR" dirty="0"/>
              <a:t>: باید یک فعل یا عبارت باشد</a:t>
            </a:r>
          </a:p>
          <a:p>
            <a:r>
              <a:rPr lang="fa-IR" dirty="0"/>
              <a:t>نام نقش :</a:t>
            </a:r>
          </a:p>
          <a:p>
            <a:pPr lvl="1"/>
            <a:r>
              <a:rPr lang="fa-IR" dirty="0"/>
              <a:t>باید یک اسم یا عبارت اسمی باشد که توصیف کننده نقش است. </a:t>
            </a:r>
          </a:p>
          <a:p>
            <a:r>
              <a:rPr lang="fa-IR" dirty="0"/>
              <a:t>چندی: نشان دهنده تعداد اشیائی است که می توانند در رابطه وجود داشته باشند. </a:t>
            </a:r>
          </a:p>
          <a:p>
            <a:endParaRPr lang="fa-IR" dirty="0"/>
          </a:p>
          <a:p>
            <a:endParaRPr lang="fa-IR" dirty="0"/>
          </a:p>
        </p:txBody>
      </p:sp>
      <p:sp>
        <p:nvSpPr>
          <p:cNvPr id="16" name="Rectangle 15"/>
          <p:cNvSpPr/>
          <p:nvPr/>
        </p:nvSpPr>
        <p:spPr>
          <a:xfrm>
            <a:off x="9144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Person</a:t>
            </a:r>
          </a:p>
        </p:txBody>
      </p:sp>
      <p:sp>
        <p:nvSpPr>
          <p:cNvPr id="17" name="Rectangle 16"/>
          <p:cNvSpPr/>
          <p:nvPr/>
        </p:nvSpPr>
        <p:spPr>
          <a:xfrm>
            <a:off x="57912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a:t>
            </a:r>
          </a:p>
        </p:txBody>
      </p:sp>
      <p:cxnSp>
        <p:nvCxnSpPr>
          <p:cNvPr id="18" name="Straight Connector 17"/>
          <p:cNvCxnSpPr>
            <a:stCxn id="16" idx="3"/>
            <a:endCxn id="17" idx="1"/>
          </p:cNvCxnSpPr>
          <p:nvPr/>
        </p:nvCxnSpPr>
        <p:spPr>
          <a:xfrm>
            <a:off x="2971800" y="5486400"/>
            <a:ext cx="2819400" cy="1588"/>
          </a:xfrm>
          <a:prstGeom prst="line">
            <a:avLst/>
          </a:prstGeom>
        </p:spPr>
        <p:style>
          <a:lnRef idx="2">
            <a:schemeClr val="accent6"/>
          </a:lnRef>
          <a:fillRef idx="0">
            <a:schemeClr val="accent6"/>
          </a:fillRef>
          <a:effectRef idx="1">
            <a:schemeClr val="accent6"/>
          </a:effectRef>
          <a:fontRef idx="minor">
            <a:schemeClr val="tx1"/>
          </a:fontRef>
        </p:style>
      </p:cxnSp>
      <p:sp>
        <p:nvSpPr>
          <p:cNvPr id="19" name="TextBox 18"/>
          <p:cNvSpPr txBox="1"/>
          <p:nvPr/>
        </p:nvSpPr>
        <p:spPr>
          <a:xfrm>
            <a:off x="3048000" y="5105400"/>
            <a:ext cx="532518" cy="369332"/>
          </a:xfrm>
          <a:prstGeom prst="rect">
            <a:avLst/>
          </a:prstGeom>
          <a:noFill/>
        </p:spPr>
        <p:txBody>
          <a:bodyPr wrap="none" rtlCol="0">
            <a:spAutoFit/>
          </a:bodyPr>
          <a:lstStyle/>
          <a:p>
            <a:r>
              <a:rPr lang="en-US" dirty="0"/>
              <a:t>1..*</a:t>
            </a:r>
          </a:p>
        </p:txBody>
      </p:sp>
      <p:sp>
        <p:nvSpPr>
          <p:cNvPr id="20" name="TextBox 19"/>
          <p:cNvSpPr txBox="1"/>
          <p:nvPr/>
        </p:nvSpPr>
        <p:spPr>
          <a:xfrm>
            <a:off x="3657600" y="4191000"/>
            <a:ext cx="1162241" cy="369332"/>
          </a:xfrm>
          <a:prstGeom prst="rect">
            <a:avLst/>
          </a:prstGeom>
          <a:noFill/>
        </p:spPr>
        <p:txBody>
          <a:bodyPr wrap="none" rtlCol="0">
            <a:spAutoFit/>
          </a:bodyPr>
          <a:lstStyle/>
          <a:p>
            <a:r>
              <a:rPr lang="en-US" dirty="0"/>
              <a:t>cardinality</a:t>
            </a:r>
          </a:p>
        </p:txBody>
      </p:sp>
      <p:sp>
        <p:nvSpPr>
          <p:cNvPr id="21" name="TextBox 20"/>
          <p:cNvSpPr txBox="1"/>
          <p:nvPr/>
        </p:nvSpPr>
        <p:spPr>
          <a:xfrm>
            <a:off x="3048000" y="5562600"/>
            <a:ext cx="1111971" cy="369332"/>
          </a:xfrm>
          <a:prstGeom prst="rect">
            <a:avLst/>
          </a:prstGeom>
          <a:noFill/>
        </p:spPr>
        <p:txBody>
          <a:bodyPr wrap="none" rtlCol="0">
            <a:spAutoFit/>
          </a:bodyPr>
          <a:lstStyle/>
          <a:p>
            <a:r>
              <a:rPr lang="en-US" dirty="0"/>
              <a:t>employee</a:t>
            </a:r>
          </a:p>
        </p:txBody>
      </p:sp>
      <p:cxnSp>
        <p:nvCxnSpPr>
          <p:cNvPr id="22" name="Straight Arrow Connector 21"/>
          <p:cNvCxnSpPr/>
          <p:nvPr/>
        </p:nvCxnSpPr>
        <p:spPr>
          <a:xfrm rot="16200000" flipH="1">
            <a:off x="4800600" y="4572000"/>
            <a:ext cx="457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9" idx="0"/>
          </p:cNvCxnSpPr>
          <p:nvPr/>
        </p:nvCxnSpPr>
        <p:spPr>
          <a:xfrm rot="10800000" flipV="1">
            <a:off x="3314260" y="4572002"/>
            <a:ext cx="571943" cy="5333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10800000">
            <a:off x="3993430" y="5943600"/>
            <a:ext cx="349971"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181600" y="5105400"/>
            <a:ext cx="532518" cy="369332"/>
          </a:xfrm>
          <a:prstGeom prst="rect">
            <a:avLst/>
          </a:prstGeom>
          <a:noFill/>
        </p:spPr>
        <p:txBody>
          <a:bodyPr wrap="none" rtlCol="0">
            <a:spAutoFit/>
          </a:bodyPr>
          <a:lstStyle/>
          <a:p>
            <a:r>
              <a:rPr lang="en-US" dirty="0"/>
              <a:t>0..*</a:t>
            </a:r>
          </a:p>
        </p:txBody>
      </p:sp>
      <p:sp>
        <p:nvSpPr>
          <p:cNvPr id="26" name="TextBox 25"/>
          <p:cNvSpPr txBox="1"/>
          <p:nvPr/>
        </p:nvSpPr>
        <p:spPr>
          <a:xfrm>
            <a:off x="4724400" y="5562600"/>
            <a:ext cx="1076705" cy="369332"/>
          </a:xfrm>
          <a:prstGeom prst="rect">
            <a:avLst/>
          </a:prstGeom>
          <a:noFill/>
        </p:spPr>
        <p:txBody>
          <a:bodyPr wrap="none" rtlCol="0">
            <a:spAutoFit/>
          </a:bodyPr>
          <a:lstStyle/>
          <a:p>
            <a:r>
              <a:rPr lang="en-US" dirty="0"/>
              <a:t>employer</a:t>
            </a:r>
          </a:p>
        </p:txBody>
      </p:sp>
      <p:sp>
        <p:nvSpPr>
          <p:cNvPr id="27" name="TextBox 26"/>
          <p:cNvSpPr txBox="1"/>
          <p:nvPr/>
        </p:nvSpPr>
        <p:spPr>
          <a:xfrm>
            <a:off x="3886200" y="6248400"/>
            <a:ext cx="1180195" cy="369332"/>
          </a:xfrm>
          <a:prstGeom prst="rect">
            <a:avLst/>
          </a:prstGeom>
          <a:noFill/>
        </p:spPr>
        <p:txBody>
          <a:bodyPr wrap="none" rtlCol="0">
            <a:spAutoFit/>
          </a:bodyPr>
          <a:lstStyle/>
          <a:p>
            <a:r>
              <a:rPr lang="en-US" dirty="0"/>
              <a:t>Role name</a:t>
            </a:r>
          </a:p>
        </p:txBody>
      </p:sp>
      <p:cxnSp>
        <p:nvCxnSpPr>
          <p:cNvPr id="28" name="Straight Arrow Connector 27"/>
          <p:cNvCxnSpPr>
            <a:stCxn id="27" idx="0"/>
          </p:cNvCxnSpPr>
          <p:nvPr/>
        </p:nvCxnSpPr>
        <p:spPr>
          <a:xfrm rot="5400000" flipH="1" flipV="1">
            <a:off x="4524149" y="5819549"/>
            <a:ext cx="381000" cy="4767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وابستگی </a:t>
            </a:r>
            <a:br>
              <a:rPr lang="en-US" dirty="0"/>
            </a:br>
            <a:r>
              <a:rPr lang="en-US" dirty="0"/>
              <a:t>(Dependency Relationship)</a:t>
            </a:r>
            <a:endParaRPr lang="fa-IR" dirty="0"/>
          </a:p>
        </p:txBody>
      </p:sp>
      <p:sp>
        <p:nvSpPr>
          <p:cNvPr id="4" name="Content Placeholder 3"/>
          <p:cNvSpPr>
            <a:spLocks noGrp="1"/>
          </p:cNvSpPr>
          <p:nvPr>
            <p:ph idx="1"/>
          </p:nvPr>
        </p:nvSpPr>
        <p:spPr/>
        <p:txBody>
          <a:bodyPr>
            <a:normAutofit/>
          </a:bodyPr>
          <a:lstStyle/>
          <a:p>
            <a:r>
              <a:rPr lang="fa-IR" dirty="0"/>
              <a:t>این رابطه نشان می دهد که یک تغییر در </a:t>
            </a:r>
            <a:r>
              <a:rPr lang="en-US" dirty="0"/>
              <a:t>provider element</a:t>
            </a:r>
            <a:r>
              <a:rPr lang="fa-IR" dirty="0"/>
              <a:t> نیاز به تغییری در </a:t>
            </a:r>
            <a:r>
              <a:rPr lang="en-US" dirty="0"/>
              <a:t>user element</a:t>
            </a:r>
            <a:r>
              <a:rPr lang="fa-IR" dirty="0"/>
              <a:t> دارد. معمولاً رابطه وابستگی نشان می دهد که یک کلاس </a:t>
            </a:r>
            <a:r>
              <a:rPr lang="en-US" dirty="0"/>
              <a:t>(user)</a:t>
            </a:r>
            <a:r>
              <a:rPr lang="fa-IR" dirty="0"/>
              <a:t> از یک کلاس دیگر </a:t>
            </a:r>
            <a:r>
              <a:rPr lang="en-US" dirty="0"/>
              <a:t>(provider)</a:t>
            </a:r>
            <a:r>
              <a:rPr lang="fa-IR" dirty="0"/>
              <a:t> به عنوان آرگومانی در امضای یکی از توابع اش استفاده می کند.</a:t>
            </a:r>
          </a:p>
          <a:p>
            <a:r>
              <a:rPr lang="fa-IR" dirty="0"/>
              <a:t>نماد:  </a:t>
            </a:r>
            <a:endParaRPr lang="en-US" dirty="0"/>
          </a:p>
        </p:txBody>
      </p:sp>
      <p:sp>
        <p:nvSpPr>
          <p:cNvPr id="29" name="Rectangle 28"/>
          <p:cNvSpPr/>
          <p:nvPr/>
        </p:nvSpPr>
        <p:spPr>
          <a:xfrm>
            <a:off x="9144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CoinVault</a:t>
            </a:r>
            <a:endParaRPr lang="en-US" dirty="0"/>
          </a:p>
        </p:txBody>
      </p:sp>
      <p:sp>
        <p:nvSpPr>
          <p:cNvPr id="30" name="Rectangle 29"/>
          <p:cNvSpPr/>
          <p:nvPr/>
        </p:nvSpPr>
        <p:spPr>
          <a:xfrm>
            <a:off x="57912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QuarterSlot</a:t>
            </a:r>
            <a:endParaRPr lang="en-US" dirty="0"/>
          </a:p>
        </p:txBody>
      </p:sp>
      <p:sp>
        <p:nvSpPr>
          <p:cNvPr id="31" name="TextBox 30"/>
          <p:cNvSpPr txBox="1"/>
          <p:nvPr/>
        </p:nvSpPr>
        <p:spPr>
          <a:xfrm>
            <a:off x="3657600" y="4267200"/>
            <a:ext cx="1415772" cy="369332"/>
          </a:xfrm>
          <a:prstGeom prst="rect">
            <a:avLst/>
          </a:prstGeom>
          <a:noFill/>
        </p:spPr>
        <p:txBody>
          <a:bodyPr wrap="none" rtlCol="0">
            <a:spAutoFit/>
          </a:bodyPr>
          <a:lstStyle/>
          <a:p>
            <a:r>
              <a:rPr lang="en-US" dirty="0"/>
              <a:t>Dependency </a:t>
            </a:r>
          </a:p>
        </p:txBody>
      </p:sp>
      <p:cxnSp>
        <p:nvCxnSpPr>
          <p:cNvPr id="32" name="Straight Arrow Connector 31"/>
          <p:cNvCxnSpPr/>
          <p:nvPr/>
        </p:nvCxnSpPr>
        <p:spPr>
          <a:xfrm rot="5400000">
            <a:off x="4114800" y="4800600"/>
            <a:ext cx="609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867400" y="4495800"/>
            <a:ext cx="1808059" cy="369332"/>
          </a:xfrm>
          <a:prstGeom prst="rect">
            <a:avLst/>
          </a:prstGeom>
          <a:noFill/>
        </p:spPr>
        <p:txBody>
          <a:bodyPr wrap="none" rtlCol="0">
            <a:spAutoFit/>
          </a:bodyPr>
          <a:lstStyle/>
          <a:p>
            <a:r>
              <a:rPr lang="en-US" dirty="0"/>
              <a:t>Provider element</a:t>
            </a:r>
          </a:p>
        </p:txBody>
      </p:sp>
      <p:sp>
        <p:nvSpPr>
          <p:cNvPr id="34" name="TextBox 33"/>
          <p:cNvSpPr txBox="1"/>
          <p:nvPr/>
        </p:nvSpPr>
        <p:spPr>
          <a:xfrm>
            <a:off x="2667000" y="6172200"/>
            <a:ext cx="3599768" cy="369332"/>
          </a:xfrm>
          <a:prstGeom prst="rect">
            <a:avLst/>
          </a:prstGeom>
          <a:noFill/>
        </p:spPr>
        <p:txBody>
          <a:bodyPr wrap="none" rtlCol="0">
            <a:spAutoFit/>
          </a:bodyPr>
          <a:lstStyle/>
          <a:p>
            <a:pPr algn="r" rtl="1"/>
            <a:r>
              <a:rPr lang="en-US" dirty="0" err="1"/>
              <a:t>CoinVault</a:t>
            </a:r>
            <a:r>
              <a:rPr lang="fa-IR" dirty="0"/>
              <a:t> از </a:t>
            </a:r>
            <a:r>
              <a:rPr lang="en-US" dirty="0" err="1"/>
              <a:t>QuarterSlot</a:t>
            </a:r>
            <a:r>
              <a:rPr lang="fa-IR" dirty="0"/>
              <a:t> استفاده می کند</a:t>
            </a:r>
            <a:endParaRPr lang="en-US" dirty="0"/>
          </a:p>
        </p:txBody>
      </p:sp>
      <p:cxnSp>
        <p:nvCxnSpPr>
          <p:cNvPr id="35" name="Straight Arrow Connector 34"/>
          <p:cNvCxnSpPr>
            <a:stCxn id="29" idx="3"/>
            <a:endCxn id="30" idx="1"/>
          </p:cNvCxnSpPr>
          <p:nvPr/>
        </p:nvCxnSpPr>
        <p:spPr>
          <a:xfrm>
            <a:off x="2971800" y="5486400"/>
            <a:ext cx="2819400" cy="1588"/>
          </a:xfrm>
          <a:prstGeom prst="straightConnector1">
            <a:avLst/>
          </a:prstGeom>
          <a:ln>
            <a:prstDash val="dash"/>
            <a:tailEnd type="arrow"/>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6324600" y="48006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57200" y="4267200"/>
            <a:ext cx="1450525" cy="369332"/>
          </a:xfrm>
          <a:prstGeom prst="rect">
            <a:avLst/>
          </a:prstGeom>
          <a:noFill/>
        </p:spPr>
        <p:txBody>
          <a:bodyPr wrap="none" rtlCol="0">
            <a:spAutoFit/>
          </a:bodyPr>
          <a:lstStyle/>
          <a:p>
            <a:r>
              <a:rPr lang="en-US" dirty="0"/>
              <a:t>User element</a:t>
            </a:r>
          </a:p>
        </p:txBody>
      </p:sp>
      <p:cxnSp>
        <p:nvCxnSpPr>
          <p:cNvPr id="38" name="Straight Arrow Connector 37"/>
          <p:cNvCxnSpPr/>
          <p:nvPr/>
        </p:nvCxnSpPr>
        <p:spPr>
          <a:xfrm>
            <a:off x="990600" y="4648200"/>
            <a:ext cx="533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وابستگی </a:t>
            </a:r>
            <a:br>
              <a:rPr lang="en-US" dirty="0"/>
            </a:br>
            <a:r>
              <a:rPr lang="en-US" dirty="0"/>
              <a:t>(Dependency Relationship)</a:t>
            </a:r>
            <a:endParaRPr lang="fa-IR" dirty="0"/>
          </a:p>
        </p:txBody>
      </p:sp>
      <p:pic>
        <p:nvPicPr>
          <p:cNvPr id="16" name="Picture 3"/>
          <p:cNvPicPr>
            <a:picLocks noChangeAspect="1" noChangeArrowheads="1"/>
          </p:cNvPicPr>
          <p:nvPr/>
        </p:nvPicPr>
        <p:blipFill>
          <a:blip r:embed="rId3"/>
          <a:srcRect/>
          <a:stretch>
            <a:fillRect/>
          </a:stretch>
        </p:blipFill>
        <p:spPr bwMode="auto">
          <a:xfrm>
            <a:off x="228600" y="2667000"/>
            <a:ext cx="8749196" cy="3443287"/>
          </a:xfrm>
          <a:prstGeom prst="rect">
            <a:avLst/>
          </a:prstGeom>
          <a:noFill/>
          <a:ln w="9525">
            <a:noFill/>
            <a:miter lim="800000"/>
            <a:headEnd/>
            <a:tailEnd/>
          </a:ln>
          <a:effectLst/>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کاربرد وابستگی </a:t>
            </a:r>
          </a:p>
        </p:txBody>
      </p:sp>
      <p:sp>
        <p:nvSpPr>
          <p:cNvPr id="4" name="Content Placeholder 3"/>
          <p:cNvSpPr>
            <a:spLocks noGrp="1"/>
          </p:cNvSpPr>
          <p:nvPr>
            <p:ph idx="1"/>
          </p:nvPr>
        </p:nvSpPr>
        <p:spPr/>
        <p:txBody>
          <a:bodyPr>
            <a:normAutofit/>
          </a:bodyPr>
          <a:lstStyle/>
          <a:p>
            <a:r>
              <a:rPr lang="en-US" sz="2800" dirty="0"/>
              <a:t>&lt;&lt;use&gt;&gt;</a:t>
            </a:r>
            <a:r>
              <a:rPr lang="fa-IR" sz="2800" dirty="0"/>
              <a:t> - کلاس کلاینت از </a:t>
            </a:r>
            <a:r>
              <a:rPr lang="en-US" sz="2800" dirty="0"/>
              <a:t>supplier</a:t>
            </a:r>
            <a:r>
              <a:rPr lang="fa-IR" sz="2800" dirty="0"/>
              <a:t> استفاده می کند.</a:t>
            </a:r>
          </a:p>
          <a:p>
            <a:r>
              <a:rPr lang="en-US" sz="2800" dirty="0"/>
              <a:t>&lt;&lt;call&gt;&gt;</a:t>
            </a:r>
            <a:r>
              <a:rPr lang="fa-IR" sz="2800" dirty="0"/>
              <a:t> - تابع کلاینت ، تابع </a:t>
            </a:r>
            <a:r>
              <a:rPr lang="en-US" sz="2800" dirty="0"/>
              <a:t>supplier</a:t>
            </a:r>
            <a:r>
              <a:rPr lang="fa-IR" sz="2800" dirty="0"/>
              <a:t> را صدا میزند.</a:t>
            </a:r>
          </a:p>
          <a:p>
            <a:r>
              <a:rPr lang="en-US" sz="2800" dirty="0"/>
              <a:t>&lt;&lt;parameter&gt;&gt;</a:t>
            </a:r>
            <a:r>
              <a:rPr lang="fa-IR" sz="2800" dirty="0"/>
              <a:t> - </a:t>
            </a:r>
            <a:r>
              <a:rPr lang="en-US" sz="2800" dirty="0"/>
              <a:t>supplier</a:t>
            </a:r>
            <a:r>
              <a:rPr lang="fa-IR" sz="2800" dirty="0"/>
              <a:t> یک پارامتر یا مقدار برگشتی یکی از توابع کلاینت است.</a:t>
            </a:r>
          </a:p>
          <a:p>
            <a:r>
              <a:rPr lang="en-US" sz="2800" dirty="0"/>
              <a:t>&lt;&lt;send&gt;&gt; </a:t>
            </a:r>
            <a:r>
              <a:rPr lang="fa-IR" sz="2800" dirty="0"/>
              <a:t> - کلاینت یک سیگنال به </a:t>
            </a:r>
            <a:r>
              <a:rPr lang="en-US" sz="2800" dirty="0"/>
              <a:t>supplier</a:t>
            </a:r>
            <a:r>
              <a:rPr lang="fa-IR" sz="2800" dirty="0"/>
              <a:t> می فرستد. </a:t>
            </a:r>
          </a:p>
          <a:p>
            <a:r>
              <a:rPr lang="en-US" sz="2800" dirty="0"/>
              <a:t>&lt;&lt;instantiate&gt;&gt;</a:t>
            </a:r>
            <a:r>
              <a:rPr lang="fa-IR" sz="2800" dirty="0"/>
              <a:t> - کلاینت  نمونه ای از </a:t>
            </a:r>
            <a:r>
              <a:rPr lang="en-US" sz="2800" dirty="0"/>
              <a:t>Supplier</a:t>
            </a:r>
            <a:r>
              <a:rPr lang="fa-IR" sz="2800" dirty="0"/>
              <a:t> است.</a:t>
            </a:r>
          </a:p>
          <a:p>
            <a:endParaRPr lang="en-US" sz="2800" dirty="0"/>
          </a:p>
        </p:txBody>
      </p:sp>
      <p:pic>
        <p:nvPicPr>
          <p:cNvPr id="5" name="Picture 2"/>
          <p:cNvPicPr>
            <a:picLocks noChangeAspect="1" noChangeArrowheads="1"/>
          </p:cNvPicPr>
          <p:nvPr/>
        </p:nvPicPr>
        <p:blipFill>
          <a:blip r:embed="rId3"/>
          <a:srcRect/>
          <a:stretch>
            <a:fillRect/>
          </a:stretch>
        </p:blipFill>
        <p:spPr bwMode="auto">
          <a:xfrm>
            <a:off x="1571604" y="4714884"/>
            <a:ext cx="6029325" cy="1771650"/>
          </a:xfrm>
          <a:prstGeom prst="rect">
            <a:avLst/>
          </a:prstGeom>
          <a:noFill/>
          <a:ln w="9525">
            <a:noFill/>
            <a:miter lim="800000"/>
            <a:headEnd/>
            <a:tailEnd/>
          </a:ln>
          <a:effectLst/>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رابطه وارثت یگانه </a:t>
            </a:r>
            <a:r>
              <a:rPr lang="en-US" dirty="0"/>
              <a:t>(single inheritance)</a:t>
            </a:r>
            <a:endParaRPr lang="fa-IR" dirty="0"/>
          </a:p>
        </p:txBody>
      </p:sp>
      <p:sp>
        <p:nvSpPr>
          <p:cNvPr id="4" name="Content Placeholder 3"/>
          <p:cNvSpPr>
            <a:spLocks noGrp="1"/>
          </p:cNvSpPr>
          <p:nvPr>
            <p:ph idx="1"/>
          </p:nvPr>
        </p:nvSpPr>
        <p:spPr/>
        <p:txBody>
          <a:bodyPr>
            <a:normAutofit/>
          </a:bodyPr>
          <a:lstStyle/>
          <a:p>
            <a:endParaRPr lang="en-US" sz="2800" dirty="0"/>
          </a:p>
        </p:txBody>
      </p:sp>
      <p:sp>
        <p:nvSpPr>
          <p:cNvPr id="8" name="Rectangle 7"/>
          <p:cNvSpPr/>
          <p:nvPr/>
        </p:nvSpPr>
        <p:spPr>
          <a:xfrm>
            <a:off x="1066800" y="3810000"/>
            <a:ext cx="1828800" cy="1752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r>
              <a:rPr lang="en-US" dirty="0"/>
              <a:t>Rectangle</a:t>
            </a:r>
          </a:p>
          <a:p>
            <a:pPr algn="ctr"/>
            <a:endParaRPr lang="en-US" dirty="0"/>
          </a:p>
          <a:p>
            <a:pPr algn="ctr"/>
            <a:r>
              <a:rPr lang="en-US" dirty="0"/>
              <a:t>x : Float</a:t>
            </a:r>
          </a:p>
          <a:p>
            <a:pPr algn="ctr"/>
            <a:r>
              <a:rPr lang="en-US" dirty="0"/>
              <a:t>y : Float</a:t>
            </a:r>
          </a:p>
          <a:p>
            <a:pPr algn="ctr"/>
            <a:endParaRPr lang="en-US" dirty="0"/>
          </a:p>
          <a:p>
            <a:pPr algn="ctr"/>
            <a:endParaRPr lang="en-US" dirty="0"/>
          </a:p>
          <a:p>
            <a:pPr algn="ctr"/>
            <a:endParaRPr lang="en-US" dirty="0"/>
          </a:p>
        </p:txBody>
      </p:sp>
      <p:cxnSp>
        <p:nvCxnSpPr>
          <p:cNvPr id="9" name="Straight Connector 8"/>
          <p:cNvCxnSpPr/>
          <p:nvPr/>
        </p:nvCxnSpPr>
        <p:spPr>
          <a:xfrm>
            <a:off x="1066800" y="43434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p:cNvCxnSpPr/>
          <p:nvPr/>
        </p:nvCxnSpPr>
        <p:spPr>
          <a:xfrm>
            <a:off x="1066800" y="50292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1" name="Rectangle 10"/>
          <p:cNvSpPr/>
          <p:nvPr/>
        </p:nvSpPr>
        <p:spPr>
          <a:xfrm>
            <a:off x="6324600" y="4114800"/>
            <a:ext cx="1828800" cy="1524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Polygon</a:t>
            </a:r>
          </a:p>
          <a:p>
            <a:pPr algn="ctr"/>
            <a:endParaRPr lang="en-US" dirty="0"/>
          </a:p>
          <a:p>
            <a:pPr algn="ctr"/>
            <a:r>
              <a:rPr lang="en-US" dirty="0"/>
              <a:t>points : List</a:t>
            </a:r>
          </a:p>
          <a:p>
            <a:pPr algn="ctr"/>
            <a:endParaRPr lang="en-US" dirty="0"/>
          </a:p>
          <a:p>
            <a:pPr algn="ctr"/>
            <a:r>
              <a:rPr lang="en-US" dirty="0"/>
              <a:t>display()</a:t>
            </a:r>
          </a:p>
        </p:txBody>
      </p:sp>
      <p:cxnSp>
        <p:nvCxnSpPr>
          <p:cNvPr id="12" name="Straight Connector 11"/>
          <p:cNvCxnSpPr/>
          <p:nvPr/>
        </p:nvCxnSpPr>
        <p:spPr>
          <a:xfrm>
            <a:off x="6324600" y="45720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6324600" y="51054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4" name="Rectangle 13"/>
          <p:cNvSpPr/>
          <p:nvPr/>
        </p:nvSpPr>
        <p:spPr>
          <a:xfrm>
            <a:off x="3581400" y="1295400"/>
            <a:ext cx="1828800" cy="1981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shape</a:t>
            </a:r>
          </a:p>
          <a:p>
            <a:pPr algn="ctr"/>
            <a:endParaRPr lang="en-US" dirty="0"/>
          </a:p>
          <a:p>
            <a:pPr algn="ctr"/>
            <a:r>
              <a:rPr lang="en-US" dirty="0"/>
              <a:t>Origin</a:t>
            </a:r>
          </a:p>
          <a:p>
            <a:pPr algn="ctr"/>
            <a:endParaRPr lang="en-US" dirty="0"/>
          </a:p>
          <a:p>
            <a:pPr algn="ctr"/>
            <a:r>
              <a:rPr lang="en-US" dirty="0"/>
              <a:t>move()</a:t>
            </a:r>
          </a:p>
          <a:p>
            <a:pPr algn="ctr"/>
            <a:r>
              <a:rPr lang="en-US" dirty="0"/>
              <a:t>resize()</a:t>
            </a:r>
          </a:p>
          <a:p>
            <a:pPr algn="ctr"/>
            <a:r>
              <a:rPr lang="en-US" dirty="0"/>
              <a:t>Display()</a:t>
            </a:r>
          </a:p>
        </p:txBody>
      </p:sp>
      <p:cxnSp>
        <p:nvCxnSpPr>
          <p:cNvPr id="15" name="Straight Connector 14"/>
          <p:cNvCxnSpPr/>
          <p:nvPr/>
        </p:nvCxnSpPr>
        <p:spPr>
          <a:xfrm>
            <a:off x="3581400" y="17526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3581400" y="22860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7" name="Rectangle 16"/>
          <p:cNvSpPr/>
          <p:nvPr/>
        </p:nvSpPr>
        <p:spPr>
          <a:xfrm>
            <a:off x="990600" y="6172200"/>
            <a:ext cx="18288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r>
              <a:rPr lang="en-US" dirty="0"/>
              <a:t>Square</a:t>
            </a:r>
          </a:p>
          <a:p>
            <a:pPr algn="ctr"/>
            <a:endParaRPr lang="en-US" dirty="0"/>
          </a:p>
        </p:txBody>
      </p:sp>
      <p:sp>
        <p:nvSpPr>
          <p:cNvPr id="18" name="Isosceles Triangle 17"/>
          <p:cNvSpPr/>
          <p:nvPr/>
        </p:nvSpPr>
        <p:spPr>
          <a:xfrm>
            <a:off x="1676400" y="5562600"/>
            <a:ext cx="381000" cy="3048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Isosceles Triangle 18"/>
          <p:cNvSpPr/>
          <p:nvPr/>
        </p:nvSpPr>
        <p:spPr>
          <a:xfrm>
            <a:off x="4343400" y="3276600"/>
            <a:ext cx="381000" cy="3048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0" name="Shape 20"/>
          <p:cNvCxnSpPr>
            <a:stCxn id="19" idx="3"/>
            <a:endCxn id="8" idx="0"/>
          </p:cNvCxnSpPr>
          <p:nvPr/>
        </p:nvCxnSpPr>
        <p:spPr>
          <a:xfrm rot="5400000">
            <a:off x="3143250" y="2419350"/>
            <a:ext cx="228600" cy="255270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9" idx="3"/>
            <a:endCxn id="11" idx="0"/>
          </p:cNvCxnSpPr>
          <p:nvPr/>
        </p:nvCxnSpPr>
        <p:spPr>
          <a:xfrm rot="16200000" flipH="1">
            <a:off x="5619750" y="2495550"/>
            <a:ext cx="533400" cy="2705100"/>
          </a:xfrm>
          <a:prstGeom prst="bentConnector3">
            <a:avLst>
              <a:gd name="adj1" fmla="val 26972"/>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8" idx="3"/>
            <a:endCxn id="17" idx="0"/>
          </p:cNvCxnSpPr>
          <p:nvPr/>
        </p:nvCxnSpPr>
        <p:spPr>
          <a:xfrm rot="16200000" flipH="1">
            <a:off x="1733550" y="6000750"/>
            <a:ext cx="3048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90600" y="2438400"/>
            <a:ext cx="1597425" cy="369332"/>
          </a:xfrm>
          <a:prstGeom prst="rect">
            <a:avLst/>
          </a:prstGeom>
          <a:noFill/>
        </p:spPr>
        <p:txBody>
          <a:bodyPr wrap="none" rtlCol="0">
            <a:spAutoFit/>
          </a:bodyPr>
          <a:lstStyle/>
          <a:p>
            <a:r>
              <a:rPr lang="en-US" dirty="0"/>
              <a:t>Generalization </a:t>
            </a:r>
          </a:p>
        </p:txBody>
      </p:sp>
      <p:sp>
        <p:nvSpPr>
          <p:cNvPr id="24" name="TextBox 23"/>
          <p:cNvSpPr txBox="1"/>
          <p:nvPr/>
        </p:nvSpPr>
        <p:spPr>
          <a:xfrm>
            <a:off x="6215074" y="1500174"/>
            <a:ext cx="1483932" cy="646331"/>
          </a:xfrm>
          <a:prstGeom prst="rect">
            <a:avLst/>
          </a:prstGeom>
          <a:noFill/>
        </p:spPr>
        <p:txBody>
          <a:bodyPr wrap="none" rtlCol="0">
            <a:spAutoFit/>
          </a:bodyPr>
          <a:lstStyle/>
          <a:p>
            <a:r>
              <a:rPr lang="en-US" b="1" dirty="0"/>
              <a:t>abstract class</a:t>
            </a:r>
          </a:p>
          <a:p>
            <a:r>
              <a:rPr lang="en-US" dirty="0"/>
              <a:t>base class</a:t>
            </a:r>
          </a:p>
        </p:txBody>
      </p:sp>
      <p:sp>
        <p:nvSpPr>
          <p:cNvPr id="25" name="TextBox 24"/>
          <p:cNvSpPr txBox="1"/>
          <p:nvPr/>
        </p:nvSpPr>
        <p:spPr>
          <a:xfrm>
            <a:off x="6477000" y="5791200"/>
            <a:ext cx="1071384" cy="369332"/>
          </a:xfrm>
          <a:prstGeom prst="rect">
            <a:avLst/>
          </a:prstGeom>
          <a:noFill/>
        </p:spPr>
        <p:txBody>
          <a:bodyPr wrap="none" rtlCol="0">
            <a:spAutoFit/>
          </a:bodyPr>
          <a:lstStyle/>
          <a:p>
            <a:r>
              <a:rPr lang="en-US" dirty="0"/>
              <a:t>Leaf class</a:t>
            </a:r>
          </a:p>
        </p:txBody>
      </p:sp>
      <p:sp>
        <p:nvSpPr>
          <p:cNvPr id="26" name="TextBox 25"/>
          <p:cNvSpPr txBox="1"/>
          <p:nvPr/>
        </p:nvSpPr>
        <p:spPr>
          <a:xfrm>
            <a:off x="2895600" y="5715000"/>
            <a:ext cx="1448282" cy="369332"/>
          </a:xfrm>
          <a:prstGeom prst="rect">
            <a:avLst/>
          </a:prstGeom>
          <a:noFill/>
        </p:spPr>
        <p:txBody>
          <a:bodyPr wrap="none" rtlCol="0">
            <a:spAutoFit/>
          </a:bodyPr>
          <a:lstStyle/>
          <a:p>
            <a:r>
              <a:rPr lang="en-US" dirty="0"/>
              <a:t>specialization</a:t>
            </a:r>
          </a:p>
        </p:txBody>
      </p:sp>
      <p:cxnSp>
        <p:nvCxnSpPr>
          <p:cNvPr id="27" name="Straight Arrow Connector 26"/>
          <p:cNvCxnSpPr>
            <a:stCxn id="24" idx="1"/>
          </p:cNvCxnSpPr>
          <p:nvPr/>
        </p:nvCxnSpPr>
        <p:spPr>
          <a:xfrm rot="10800000" flipV="1">
            <a:off x="5453074" y="1823339"/>
            <a:ext cx="762000" cy="57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914400" y="3200400"/>
            <a:ext cx="838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0800000" flipV="1">
            <a:off x="2895600" y="60960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p:cNvCxnSpPr>
          <p:nvPr/>
        </p:nvCxnSpPr>
        <p:spPr>
          <a:xfrm flipV="1">
            <a:off x="7548384" y="5715000"/>
            <a:ext cx="147816" cy="2608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flipV="1">
            <a:off x="2971800" y="6096000"/>
            <a:ext cx="3581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Generalization/specialization  	</a:t>
            </a:r>
            <a:endParaRPr lang="fa-IR" dirty="0"/>
          </a:p>
        </p:txBody>
      </p:sp>
      <p:pic>
        <p:nvPicPr>
          <p:cNvPr id="6" name="Picture 2"/>
          <p:cNvPicPr>
            <a:picLocks noGrp="1" noChangeAspect="1" noChangeArrowheads="1"/>
          </p:cNvPicPr>
          <p:nvPr>
            <p:ph idx="1"/>
          </p:nvPr>
        </p:nvPicPr>
        <p:blipFill>
          <a:blip r:embed="rId3"/>
          <a:srcRect/>
          <a:stretch>
            <a:fillRect/>
          </a:stretch>
        </p:blipFill>
        <p:spPr bwMode="auto">
          <a:xfrm>
            <a:off x="1283494" y="2483644"/>
            <a:ext cx="5934075" cy="2962275"/>
          </a:xfrm>
          <a:prstGeom prst="rect">
            <a:avLst/>
          </a:prstGeom>
          <a:noFill/>
          <a:ln w="9525">
            <a:noFill/>
            <a:miter lim="800000"/>
            <a:headEnd/>
            <a:tailEnd/>
          </a:ln>
          <a:effectLst/>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Polymorphism and Overloading</a:t>
            </a:r>
            <a:endParaRPr lang="fa-IR" dirty="0"/>
          </a:p>
        </p:txBody>
      </p:sp>
      <p:sp>
        <p:nvSpPr>
          <p:cNvPr id="4" name="Content Placeholder 3"/>
          <p:cNvSpPr>
            <a:spLocks noGrp="1"/>
          </p:cNvSpPr>
          <p:nvPr>
            <p:ph idx="1"/>
          </p:nvPr>
        </p:nvSpPr>
        <p:spPr/>
        <p:txBody>
          <a:bodyPr>
            <a:normAutofit/>
          </a:bodyPr>
          <a:lstStyle/>
          <a:p>
            <a:endParaRPr lang="en-US" sz="2800" dirty="0"/>
          </a:p>
        </p:txBody>
      </p:sp>
      <p:sp>
        <p:nvSpPr>
          <p:cNvPr id="7" name="Rectangle 6"/>
          <p:cNvSpPr/>
          <p:nvPr/>
        </p:nvSpPr>
        <p:spPr>
          <a:xfrm>
            <a:off x="3048000" y="4114800"/>
            <a:ext cx="304800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dirty="0"/>
          </a:p>
          <a:p>
            <a:pPr algn="ctr"/>
            <a:endParaRPr lang="en-US" sz="100" dirty="0"/>
          </a:p>
          <a:p>
            <a:r>
              <a:rPr lang="en-US" sz="1600" dirty="0" err="1"/>
              <a:t>Rectungle</a:t>
            </a:r>
            <a:endParaRPr lang="en-US" sz="1600" dirty="0"/>
          </a:p>
          <a:p>
            <a:endParaRPr lang="en-US" sz="1100" dirty="0"/>
          </a:p>
          <a:p>
            <a:r>
              <a:rPr lang="en-US" sz="1600" dirty="0"/>
              <a:t>x : Float</a:t>
            </a:r>
          </a:p>
          <a:p>
            <a:endParaRPr lang="en-US" sz="1000" dirty="0"/>
          </a:p>
          <a:p>
            <a:r>
              <a:rPr lang="en-US" sz="1600" dirty="0"/>
              <a:t>area()</a:t>
            </a:r>
          </a:p>
          <a:p>
            <a:r>
              <a:rPr lang="en-US" sz="1600" dirty="0"/>
              <a:t>Display(loc :loc)</a:t>
            </a:r>
          </a:p>
          <a:p>
            <a:r>
              <a:rPr lang="en-US" sz="1600" dirty="0"/>
              <a:t>Display(loc: loc time: integer)</a:t>
            </a:r>
          </a:p>
          <a:p>
            <a:pPr algn="ctr"/>
            <a:endParaRPr lang="en-US" dirty="0"/>
          </a:p>
          <a:p>
            <a:pPr algn="ctr"/>
            <a:endParaRPr lang="en-US" dirty="0"/>
          </a:p>
        </p:txBody>
      </p:sp>
      <p:cxnSp>
        <p:nvCxnSpPr>
          <p:cNvPr id="8" name="Straight Connector 7"/>
          <p:cNvCxnSpPr/>
          <p:nvPr/>
        </p:nvCxnSpPr>
        <p:spPr>
          <a:xfrm>
            <a:off x="3048000" y="4572000"/>
            <a:ext cx="30480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a:off x="3048000" y="4953000"/>
            <a:ext cx="30480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6324600" y="4114800"/>
            <a:ext cx="1828800" cy="1676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Polygon</a:t>
            </a:r>
          </a:p>
          <a:p>
            <a:pPr algn="ctr"/>
            <a:endParaRPr lang="en-US" dirty="0"/>
          </a:p>
          <a:p>
            <a:pPr algn="ctr"/>
            <a:r>
              <a:rPr lang="en-US" dirty="0"/>
              <a:t>points : List</a:t>
            </a:r>
          </a:p>
          <a:p>
            <a:pPr algn="ctr"/>
            <a:endParaRPr lang="en-US" dirty="0"/>
          </a:p>
          <a:p>
            <a:pPr algn="ctr"/>
            <a:r>
              <a:rPr lang="en-US" dirty="0"/>
              <a:t>display()</a:t>
            </a:r>
          </a:p>
          <a:p>
            <a:pPr algn="ctr"/>
            <a:r>
              <a:rPr lang="en-US" dirty="0"/>
              <a:t>Area()</a:t>
            </a:r>
          </a:p>
        </p:txBody>
      </p:sp>
      <p:cxnSp>
        <p:nvCxnSpPr>
          <p:cNvPr id="11" name="Straight Connector 10"/>
          <p:cNvCxnSpPr/>
          <p:nvPr/>
        </p:nvCxnSpPr>
        <p:spPr>
          <a:xfrm>
            <a:off x="6324600" y="45720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6324600" y="51054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3" name="Rectangle 12"/>
          <p:cNvSpPr/>
          <p:nvPr/>
        </p:nvSpPr>
        <p:spPr>
          <a:xfrm>
            <a:off x="4648200" y="1295400"/>
            <a:ext cx="1828800" cy="1828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shape</a:t>
            </a:r>
          </a:p>
          <a:p>
            <a:pPr algn="ctr"/>
            <a:endParaRPr lang="en-US" dirty="0"/>
          </a:p>
          <a:p>
            <a:pPr algn="ctr"/>
            <a:r>
              <a:rPr lang="en-US" dirty="0"/>
              <a:t>Origin</a:t>
            </a:r>
          </a:p>
          <a:p>
            <a:pPr algn="ctr"/>
            <a:endParaRPr lang="en-US" sz="1000" dirty="0"/>
          </a:p>
          <a:p>
            <a:pPr algn="ctr"/>
            <a:r>
              <a:rPr lang="en-US" dirty="0"/>
              <a:t>move()</a:t>
            </a:r>
          </a:p>
          <a:p>
            <a:pPr algn="ctr"/>
            <a:r>
              <a:rPr lang="en-US" dirty="0"/>
              <a:t>resize()</a:t>
            </a:r>
          </a:p>
          <a:p>
            <a:pPr algn="ctr"/>
            <a:r>
              <a:rPr lang="en-US" dirty="0"/>
              <a:t>Display()</a:t>
            </a:r>
          </a:p>
        </p:txBody>
      </p:sp>
      <p:cxnSp>
        <p:nvCxnSpPr>
          <p:cNvPr id="14" name="Straight Connector 13"/>
          <p:cNvCxnSpPr/>
          <p:nvPr/>
        </p:nvCxnSpPr>
        <p:spPr>
          <a:xfrm>
            <a:off x="4648200" y="17526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4648200" y="22860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6" name="Rectangle 15"/>
          <p:cNvSpPr/>
          <p:nvPr/>
        </p:nvSpPr>
        <p:spPr>
          <a:xfrm>
            <a:off x="3200400" y="6096000"/>
            <a:ext cx="1828800" cy="7620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r>
              <a:rPr lang="en-US" dirty="0"/>
              <a:t>Square</a:t>
            </a:r>
          </a:p>
          <a:p>
            <a:pPr algn="ctr"/>
            <a:endParaRPr lang="en-US" dirty="0"/>
          </a:p>
          <a:p>
            <a:pPr algn="ctr"/>
            <a:r>
              <a:rPr lang="en-US" dirty="0"/>
              <a:t>area()</a:t>
            </a:r>
          </a:p>
          <a:p>
            <a:pPr algn="ctr"/>
            <a:endParaRPr lang="en-US" dirty="0"/>
          </a:p>
          <a:p>
            <a:pPr algn="ctr"/>
            <a:endParaRPr lang="en-US" dirty="0"/>
          </a:p>
          <a:p>
            <a:pPr algn="ctr"/>
            <a:endParaRPr lang="en-US" dirty="0"/>
          </a:p>
        </p:txBody>
      </p:sp>
      <p:sp>
        <p:nvSpPr>
          <p:cNvPr id="17" name="Isosceles Triangle 16"/>
          <p:cNvSpPr/>
          <p:nvPr/>
        </p:nvSpPr>
        <p:spPr>
          <a:xfrm>
            <a:off x="3962400" y="5791200"/>
            <a:ext cx="381000" cy="1524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Isosceles Triangle 17"/>
          <p:cNvSpPr/>
          <p:nvPr/>
        </p:nvSpPr>
        <p:spPr>
          <a:xfrm flipH="1">
            <a:off x="5410200" y="3124200"/>
            <a:ext cx="304800" cy="304800"/>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Shape 20"/>
          <p:cNvCxnSpPr>
            <a:stCxn id="18" idx="3"/>
          </p:cNvCxnSpPr>
          <p:nvPr/>
        </p:nvCxnSpPr>
        <p:spPr>
          <a:xfrm rot="5400000">
            <a:off x="4457700" y="3009900"/>
            <a:ext cx="685800" cy="1524000"/>
          </a:xfrm>
          <a:prstGeom prst="bentConnector3">
            <a:avLst>
              <a:gd name="adj1" fmla="val 28109"/>
            </a:avLst>
          </a:prstGeom>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8" idx="3"/>
          </p:cNvCxnSpPr>
          <p:nvPr/>
        </p:nvCxnSpPr>
        <p:spPr>
          <a:xfrm rot="16200000" flipH="1">
            <a:off x="6096000" y="2895600"/>
            <a:ext cx="609600" cy="1676400"/>
          </a:xfrm>
          <a:prstGeom prst="bentConnector3">
            <a:avLst>
              <a:gd name="adj1" fmla="val 32090"/>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7" idx="3"/>
            <a:endCxn id="16" idx="0"/>
          </p:cNvCxnSpPr>
          <p:nvPr/>
        </p:nvCxnSpPr>
        <p:spPr>
          <a:xfrm rot="5400000">
            <a:off x="4057650" y="6000750"/>
            <a:ext cx="1524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219200" y="4724400"/>
            <a:ext cx="1293880" cy="369332"/>
          </a:xfrm>
          <a:prstGeom prst="rect">
            <a:avLst/>
          </a:prstGeom>
          <a:noFill/>
        </p:spPr>
        <p:txBody>
          <a:bodyPr wrap="none" rtlCol="0">
            <a:spAutoFit/>
          </a:bodyPr>
          <a:lstStyle/>
          <a:p>
            <a:r>
              <a:rPr lang="en-US" dirty="0"/>
              <a:t>overloading</a:t>
            </a:r>
          </a:p>
        </p:txBody>
      </p:sp>
      <p:sp>
        <p:nvSpPr>
          <p:cNvPr id="23" name="TextBox 22"/>
          <p:cNvSpPr txBox="1"/>
          <p:nvPr/>
        </p:nvSpPr>
        <p:spPr>
          <a:xfrm>
            <a:off x="6934200" y="1295400"/>
            <a:ext cx="1262718" cy="646331"/>
          </a:xfrm>
          <a:prstGeom prst="rect">
            <a:avLst/>
          </a:prstGeom>
          <a:noFill/>
        </p:spPr>
        <p:txBody>
          <a:bodyPr wrap="none" rtlCol="0">
            <a:spAutoFit/>
          </a:bodyPr>
          <a:lstStyle/>
          <a:p>
            <a:r>
              <a:rPr lang="en-US" b="1" dirty="0"/>
              <a:t>Abstract</a:t>
            </a:r>
          </a:p>
          <a:p>
            <a:r>
              <a:rPr lang="en-US" b="1" dirty="0"/>
              <a:t> operations</a:t>
            </a:r>
            <a:endParaRPr lang="en-US" dirty="0"/>
          </a:p>
        </p:txBody>
      </p:sp>
      <p:sp>
        <p:nvSpPr>
          <p:cNvPr id="24" name="TextBox 23"/>
          <p:cNvSpPr txBox="1"/>
          <p:nvPr/>
        </p:nvSpPr>
        <p:spPr>
          <a:xfrm>
            <a:off x="6477000" y="6096000"/>
            <a:ext cx="2327625" cy="369332"/>
          </a:xfrm>
          <a:prstGeom prst="rect">
            <a:avLst/>
          </a:prstGeom>
          <a:noFill/>
        </p:spPr>
        <p:txBody>
          <a:bodyPr wrap="none" rtlCol="0">
            <a:spAutoFit/>
          </a:bodyPr>
          <a:lstStyle/>
          <a:p>
            <a:r>
              <a:rPr lang="en-US" dirty="0"/>
              <a:t>Polymorphic operation</a:t>
            </a:r>
          </a:p>
        </p:txBody>
      </p:sp>
      <p:cxnSp>
        <p:nvCxnSpPr>
          <p:cNvPr id="25" name="Straight Arrow Connector 24"/>
          <p:cNvCxnSpPr/>
          <p:nvPr/>
        </p:nvCxnSpPr>
        <p:spPr>
          <a:xfrm rot="10800000" flipV="1">
            <a:off x="6781800" y="1905000"/>
            <a:ext cx="762000" cy="19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057400" y="51816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0800000" flipV="1">
            <a:off x="5334000" y="6477000"/>
            <a:ext cx="1447800" cy="1201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6400800"/>
            <a:ext cx="1828800" cy="1588"/>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a:off x="3200400" y="6629400"/>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30" name="TextBox 29"/>
          <p:cNvSpPr txBox="1"/>
          <p:nvPr/>
        </p:nvSpPr>
        <p:spPr>
          <a:xfrm>
            <a:off x="304800" y="1447800"/>
            <a:ext cx="3270447" cy="1477328"/>
          </a:xfrm>
          <a:prstGeom prst="rect">
            <a:avLst/>
          </a:prstGeom>
          <a:noFill/>
        </p:spPr>
        <p:txBody>
          <a:bodyPr wrap="square" rtlCol="0">
            <a:spAutoFit/>
          </a:bodyPr>
          <a:lstStyle/>
          <a:p>
            <a:pPr algn="r" rtl="1"/>
            <a:r>
              <a:rPr lang="fa-IR" b="1" dirty="0">
                <a:cs typeface="+mn-cs"/>
              </a:rPr>
              <a:t>یک متد چند ریخت است وقتی در کلاسهای مختلف رفتار متفاوتی در سلسله مراتب کلاسها دارند. </a:t>
            </a:r>
          </a:p>
          <a:p>
            <a:pPr algn="r" rtl="1"/>
            <a:r>
              <a:rPr lang="fa-IR" b="1" dirty="0">
                <a:cs typeface="+mn-cs"/>
              </a:rPr>
              <a:t>سربارگذاری به یک متد در یک کلاس اشاره میکند که امضاهای متفاوتی دارند.</a:t>
            </a:r>
            <a:endParaRPr lang="en-US" b="1" dirty="0">
              <a:cs typeface="+mn-cs"/>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a-IR" dirty="0"/>
              <a:t>رابطه تجمعی</a:t>
            </a:r>
            <a:br>
              <a:rPr lang="en-US" dirty="0"/>
            </a:br>
            <a:r>
              <a:rPr lang="en-US" dirty="0"/>
              <a:t>(Aggregation Relationship)</a:t>
            </a:r>
            <a:endParaRPr lang="fa-IR" dirty="0"/>
          </a:p>
        </p:txBody>
      </p:sp>
      <p:sp>
        <p:nvSpPr>
          <p:cNvPr id="4" name="Content Placeholder 3"/>
          <p:cNvSpPr>
            <a:spLocks noGrp="1"/>
          </p:cNvSpPr>
          <p:nvPr>
            <p:ph idx="1"/>
          </p:nvPr>
        </p:nvSpPr>
        <p:spPr/>
        <p:txBody>
          <a:bodyPr/>
          <a:lstStyle/>
          <a:p>
            <a:endParaRPr lang="en-US"/>
          </a:p>
        </p:txBody>
      </p:sp>
      <p:sp>
        <p:nvSpPr>
          <p:cNvPr id="7" name="Content Placeholder 2"/>
          <p:cNvSpPr txBox="1">
            <a:spLocks/>
          </p:cNvSpPr>
          <p:nvPr/>
        </p:nvSpPr>
        <p:spPr bwMode="auto">
          <a:xfrm>
            <a:off x="457200" y="2249424"/>
            <a:ext cx="8229600" cy="4325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r" defTabSz="914400" rtl="1"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fa-IR" sz="3000" b="1" i="0" u="none" strike="noStrike" kern="0" cap="none" spc="0" normalizeH="0" baseline="0" noProof="0">
                <a:ln>
                  <a:noFill/>
                </a:ln>
                <a:solidFill>
                  <a:schemeClr val="tx1"/>
                </a:solidFill>
                <a:effectLst/>
                <a:uLnTx/>
                <a:uFillTx/>
                <a:latin typeface="+mn-lt"/>
                <a:ea typeface="+mn-ea"/>
                <a:cs typeface="+mn-cs"/>
              </a:rPr>
              <a:t>معنایی : این رابطه کل </a:t>
            </a:r>
            <a:r>
              <a:rPr kumimoji="0" lang="en-US" sz="3000" b="1" i="0" u="none" strike="noStrike" kern="0" cap="none" spc="0" normalizeH="0" baseline="0" noProof="0">
                <a:ln>
                  <a:noFill/>
                </a:ln>
                <a:solidFill>
                  <a:schemeClr val="tx1"/>
                </a:solidFill>
                <a:effectLst/>
                <a:uLnTx/>
                <a:uFillTx/>
                <a:latin typeface="+mn-lt"/>
                <a:ea typeface="+mn-ea"/>
                <a:cs typeface="+mn-cs"/>
              </a:rPr>
              <a:t>(whole)</a:t>
            </a:r>
            <a:r>
              <a:rPr kumimoji="0" lang="fa-IR" sz="3000" b="1" i="0" u="none" strike="noStrike" kern="0" cap="none" spc="0" normalizeH="0" baseline="0" noProof="0">
                <a:ln>
                  <a:noFill/>
                </a:ln>
                <a:solidFill>
                  <a:schemeClr val="tx1"/>
                </a:solidFill>
                <a:effectLst/>
                <a:uLnTx/>
                <a:uFillTx/>
                <a:latin typeface="+mn-lt"/>
                <a:ea typeface="+mn-ea"/>
                <a:cs typeface="+mn-cs"/>
              </a:rPr>
              <a:t> را از بخش</a:t>
            </a:r>
            <a:r>
              <a:rPr kumimoji="0" lang="en-US" sz="3000" b="1" i="0" u="none" strike="noStrike" kern="0" cap="none" spc="0" normalizeH="0" baseline="0" noProof="0">
                <a:ln>
                  <a:noFill/>
                </a:ln>
                <a:solidFill>
                  <a:schemeClr val="tx1"/>
                </a:solidFill>
                <a:effectLst/>
                <a:uLnTx/>
                <a:uFillTx/>
                <a:latin typeface="+mn-lt"/>
                <a:ea typeface="+mn-ea"/>
                <a:cs typeface="+mn-cs"/>
              </a:rPr>
              <a:t> (part) </a:t>
            </a:r>
            <a:r>
              <a:rPr kumimoji="0" lang="fa-IR" sz="3000" b="1" i="0" u="none" strike="noStrike" kern="0" cap="none" spc="0" normalizeH="0" baseline="0" noProof="0">
                <a:ln>
                  <a:noFill/>
                </a:ln>
                <a:solidFill>
                  <a:schemeClr val="tx1"/>
                </a:solidFill>
                <a:effectLst/>
                <a:uLnTx/>
                <a:uFillTx/>
                <a:latin typeface="+mn-lt"/>
                <a:ea typeface="+mn-ea"/>
                <a:cs typeface="+mn-cs"/>
              </a:rPr>
              <a:t>جدا می کند. </a:t>
            </a:r>
            <a:r>
              <a:rPr kumimoji="0" lang="en-US" sz="3000" b="1" i="0" u="none" strike="noStrike" kern="0" cap="none" spc="0" normalizeH="0" baseline="0" noProof="0">
                <a:ln>
                  <a:noFill/>
                </a:ln>
                <a:solidFill>
                  <a:schemeClr val="tx1"/>
                </a:solidFill>
                <a:effectLst/>
                <a:uLnTx/>
                <a:uFillTx/>
                <a:latin typeface="+mn-lt"/>
                <a:ea typeface="+mn-ea"/>
                <a:cs typeface="+mn-cs"/>
              </a:rPr>
              <a:t>aggregation</a:t>
            </a:r>
            <a:r>
              <a:rPr kumimoji="0" lang="fa-IR" sz="3000" b="1" i="0" u="none" strike="noStrike" kern="0" cap="none" spc="0" normalizeH="0" baseline="0" noProof="0">
                <a:ln>
                  <a:noFill/>
                </a:ln>
                <a:solidFill>
                  <a:schemeClr val="tx1"/>
                </a:solidFill>
                <a:effectLst/>
                <a:uLnTx/>
                <a:uFillTx/>
                <a:latin typeface="+mn-lt"/>
                <a:ea typeface="+mn-ea"/>
                <a:cs typeface="+mn-cs"/>
              </a:rPr>
              <a:t> یک رابطه </a:t>
            </a:r>
            <a:r>
              <a:rPr kumimoji="0" lang="en-US" sz="3000" b="1" i="0" u="none" strike="noStrike" kern="0" cap="none" spc="0" normalizeH="0" baseline="0" noProof="0">
                <a:ln>
                  <a:noFill/>
                </a:ln>
                <a:solidFill>
                  <a:schemeClr val="tx1"/>
                </a:solidFill>
                <a:effectLst/>
                <a:uLnTx/>
                <a:uFillTx/>
                <a:latin typeface="+mn-lt"/>
                <a:ea typeface="+mn-ea"/>
                <a:cs typeface="+mn-cs"/>
              </a:rPr>
              <a:t>“has – a”</a:t>
            </a:r>
            <a:r>
              <a:rPr kumimoji="0" lang="fa-IR" sz="3000" b="1" i="0" u="none" strike="noStrike" kern="0" cap="none" spc="0" normalizeH="0" baseline="0" noProof="0">
                <a:ln>
                  <a:noFill/>
                </a:ln>
                <a:solidFill>
                  <a:schemeClr val="tx1"/>
                </a:solidFill>
                <a:effectLst/>
                <a:uLnTx/>
                <a:uFillTx/>
                <a:latin typeface="+mn-lt"/>
                <a:ea typeface="+mn-ea"/>
                <a:cs typeface="+mn-cs"/>
              </a:rPr>
              <a:t> است – یک شی از کل شامل اشیائی از بخش است. </a:t>
            </a:r>
          </a:p>
          <a:p>
            <a:pPr marL="342900" marR="0" lvl="0" indent="-342900" algn="r" defTabSz="914400" rtl="1"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fa-IR" sz="3000" b="1" i="0" u="none" strike="noStrike" kern="0" cap="none" spc="0" normalizeH="0" baseline="0" noProof="0">
                <a:ln>
                  <a:noFill/>
                </a:ln>
                <a:solidFill>
                  <a:schemeClr val="tx1"/>
                </a:solidFill>
                <a:effectLst/>
                <a:uLnTx/>
                <a:uFillTx/>
                <a:latin typeface="+mn-lt"/>
                <a:ea typeface="+mn-ea"/>
                <a:cs typeface="+mn-cs"/>
              </a:rPr>
              <a:t>نماد:  </a:t>
            </a:r>
            <a:endParaRPr kumimoji="0" lang="en-US" sz="3000" b="1" i="0" u="none" strike="noStrike" kern="0" cap="none" spc="0" normalizeH="0" baseline="0" noProof="0" dirty="0">
              <a:ln>
                <a:noFill/>
              </a:ln>
              <a:solidFill>
                <a:schemeClr val="tx1"/>
              </a:solidFill>
              <a:effectLst/>
              <a:uLnTx/>
              <a:uFillTx/>
              <a:latin typeface="+mn-lt"/>
              <a:ea typeface="+mn-ea"/>
              <a:cs typeface="+mn-cs"/>
            </a:endParaRPr>
          </a:p>
        </p:txBody>
      </p:sp>
      <p:sp>
        <p:nvSpPr>
          <p:cNvPr id="8" name="Rectangle 7"/>
          <p:cNvSpPr/>
          <p:nvPr/>
        </p:nvSpPr>
        <p:spPr>
          <a:xfrm>
            <a:off x="9144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Company </a:t>
            </a:r>
          </a:p>
        </p:txBody>
      </p:sp>
      <p:sp>
        <p:nvSpPr>
          <p:cNvPr id="9" name="Rectangle 8"/>
          <p:cNvSpPr/>
          <p:nvPr/>
        </p:nvSpPr>
        <p:spPr>
          <a:xfrm>
            <a:off x="5791200" y="5181600"/>
            <a:ext cx="20574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Department</a:t>
            </a:r>
          </a:p>
        </p:txBody>
      </p:sp>
      <p:sp>
        <p:nvSpPr>
          <p:cNvPr id="10" name="TextBox 9"/>
          <p:cNvSpPr txBox="1"/>
          <p:nvPr/>
        </p:nvSpPr>
        <p:spPr>
          <a:xfrm>
            <a:off x="3657600" y="4267200"/>
            <a:ext cx="1317092" cy="369332"/>
          </a:xfrm>
          <a:prstGeom prst="rect">
            <a:avLst/>
          </a:prstGeom>
          <a:noFill/>
        </p:spPr>
        <p:txBody>
          <a:bodyPr wrap="none" rtlCol="0">
            <a:spAutoFit/>
          </a:bodyPr>
          <a:lstStyle/>
          <a:p>
            <a:r>
              <a:rPr lang="en-US" dirty="0"/>
              <a:t>Aggregation</a:t>
            </a:r>
          </a:p>
        </p:txBody>
      </p:sp>
      <p:cxnSp>
        <p:nvCxnSpPr>
          <p:cNvPr id="11" name="Straight Arrow Connector 10"/>
          <p:cNvCxnSpPr/>
          <p:nvPr/>
        </p:nvCxnSpPr>
        <p:spPr>
          <a:xfrm rot="5400000">
            <a:off x="4114800" y="4800600"/>
            <a:ext cx="609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7400" y="4495800"/>
            <a:ext cx="574196" cy="369332"/>
          </a:xfrm>
          <a:prstGeom prst="rect">
            <a:avLst/>
          </a:prstGeom>
          <a:noFill/>
        </p:spPr>
        <p:txBody>
          <a:bodyPr wrap="none" rtlCol="0">
            <a:spAutoFit/>
          </a:bodyPr>
          <a:lstStyle/>
          <a:p>
            <a:r>
              <a:rPr lang="en-US" dirty="0"/>
              <a:t>part</a:t>
            </a:r>
          </a:p>
        </p:txBody>
      </p:sp>
      <p:cxnSp>
        <p:nvCxnSpPr>
          <p:cNvPr id="13" name="Straight Arrow Connector 12"/>
          <p:cNvCxnSpPr/>
          <p:nvPr/>
        </p:nvCxnSpPr>
        <p:spPr>
          <a:xfrm>
            <a:off x="6324600" y="48006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57200" y="4267200"/>
            <a:ext cx="801823" cy="369332"/>
          </a:xfrm>
          <a:prstGeom prst="rect">
            <a:avLst/>
          </a:prstGeom>
          <a:noFill/>
        </p:spPr>
        <p:txBody>
          <a:bodyPr wrap="none" rtlCol="0">
            <a:spAutoFit/>
          </a:bodyPr>
          <a:lstStyle/>
          <a:p>
            <a:r>
              <a:rPr lang="en-US" dirty="0"/>
              <a:t>Whole</a:t>
            </a:r>
          </a:p>
        </p:txBody>
      </p:sp>
      <p:cxnSp>
        <p:nvCxnSpPr>
          <p:cNvPr id="15" name="Straight Arrow Connector 14"/>
          <p:cNvCxnSpPr/>
          <p:nvPr/>
        </p:nvCxnSpPr>
        <p:spPr>
          <a:xfrm>
            <a:off x="990600" y="4648200"/>
            <a:ext cx="533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Diamond 15"/>
          <p:cNvSpPr/>
          <p:nvPr/>
        </p:nvSpPr>
        <p:spPr>
          <a:xfrm>
            <a:off x="2971800" y="5334000"/>
            <a:ext cx="381000" cy="304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6" idx="3"/>
            <a:endCxn id="9" idx="1"/>
          </p:cNvCxnSpPr>
          <p:nvPr/>
        </p:nvCxnSpPr>
        <p:spPr>
          <a:xfrm>
            <a:off x="3352800" y="5486400"/>
            <a:ext cx="24384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124200" y="4953000"/>
            <a:ext cx="301686" cy="369332"/>
          </a:xfrm>
          <a:prstGeom prst="rect">
            <a:avLst/>
          </a:prstGeom>
          <a:noFill/>
        </p:spPr>
        <p:txBody>
          <a:bodyPr wrap="none" rtlCol="0">
            <a:spAutoFit/>
          </a:bodyPr>
          <a:lstStyle/>
          <a:p>
            <a:r>
              <a:rPr lang="en-US" dirty="0"/>
              <a:t>1</a:t>
            </a:r>
          </a:p>
        </p:txBody>
      </p:sp>
      <p:sp>
        <p:nvSpPr>
          <p:cNvPr id="19" name="TextBox 18"/>
          <p:cNvSpPr txBox="1"/>
          <p:nvPr/>
        </p:nvSpPr>
        <p:spPr>
          <a:xfrm>
            <a:off x="5410200" y="5029200"/>
            <a:ext cx="301686" cy="369332"/>
          </a:xfrm>
          <a:prstGeom prst="rect">
            <a:avLst/>
          </a:prstGeom>
          <a:noFill/>
        </p:spPr>
        <p:txBody>
          <a:bodyPr wrap="none" rtlCol="0">
            <a:spAutoFit/>
          </a:bodyPr>
          <a:lstStyle/>
          <a:p>
            <a:r>
              <a:rPr lang="en-US" dirty="0"/>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مدل سازی </a:t>
            </a:r>
            <a:r>
              <a:rPr lang="en-US" dirty="0"/>
              <a:t>Use case</a:t>
            </a:r>
            <a:endParaRPr lang="fa-IR" dirty="0"/>
          </a:p>
        </p:txBody>
      </p:sp>
      <p:sp>
        <p:nvSpPr>
          <p:cNvPr id="3" name="Content Placeholder 2"/>
          <p:cNvSpPr>
            <a:spLocks noGrp="1"/>
          </p:cNvSpPr>
          <p:nvPr>
            <p:ph idx="1"/>
          </p:nvPr>
        </p:nvSpPr>
        <p:spPr>
          <a:xfrm>
            <a:off x="500034" y="1571612"/>
            <a:ext cx="7643866" cy="4929222"/>
          </a:xfrm>
        </p:spPr>
        <p:txBody>
          <a:bodyPr>
            <a:normAutofit lnSpcReduction="10000"/>
          </a:bodyPr>
          <a:lstStyle/>
          <a:p>
            <a:r>
              <a:rPr lang="fa-IR" dirty="0"/>
              <a:t>مدل سازی </a:t>
            </a:r>
            <a:r>
              <a:rPr lang="en-US" dirty="0"/>
              <a:t>use case</a:t>
            </a:r>
            <a:r>
              <a:rPr lang="fa-IR" dirty="0"/>
              <a:t> شامل مراحل زیر است:</a:t>
            </a:r>
          </a:p>
          <a:p>
            <a:pPr lvl="1"/>
            <a:r>
              <a:rPr lang="fa-IR" dirty="0"/>
              <a:t>مرز سیستم را مشخص کنید.</a:t>
            </a:r>
          </a:p>
          <a:p>
            <a:pPr lvl="1"/>
            <a:r>
              <a:rPr lang="en-US" dirty="0"/>
              <a:t>Actor</a:t>
            </a:r>
            <a:r>
              <a:rPr lang="fa-IR" dirty="0"/>
              <a:t> ها</a:t>
            </a:r>
            <a:r>
              <a:rPr lang="en-US" dirty="0"/>
              <a:t> </a:t>
            </a:r>
            <a:r>
              <a:rPr lang="fa-IR" dirty="0"/>
              <a:t>(بازیگران) را پیدا کنید.	</a:t>
            </a:r>
          </a:p>
          <a:p>
            <a:pPr lvl="2"/>
            <a:r>
              <a:rPr lang="fa-IR" dirty="0"/>
              <a:t>حداقل یک کاربر می تواند به عنوان </a:t>
            </a:r>
            <a:r>
              <a:rPr lang="en-US" dirty="0"/>
              <a:t>Actor</a:t>
            </a:r>
            <a:r>
              <a:rPr lang="fa-IR" dirty="0"/>
              <a:t> انتخاب شود. </a:t>
            </a:r>
          </a:p>
          <a:p>
            <a:pPr lvl="2"/>
            <a:r>
              <a:rPr lang="fa-IR" dirty="0"/>
              <a:t>کمترین همپوشانی بین نقش ها وجود داشته باشد.</a:t>
            </a:r>
          </a:p>
          <a:p>
            <a:pPr lvl="1"/>
            <a:r>
              <a:rPr lang="en-US" dirty="0"/>
              <a:t>Use case</a:t>
            </a:r>
            <a:r>
              <a:rPr lang="fa-IR" dirty="0"/>
              <a:t> ها را پیدا کنید.</a:t>
            </a:r>
          </a:p>
          <a:p>
            <a:pPr lvl="2"/>
            <a:r>
              <a:rPr lang="en-US" dirty="0"/>
              <a:t>Use case</a:t>
            </a:r>
            <a:r>
              <a:rPr lang="fa-IR" dirty="0"/>
              <a:t> کاری است که </a:t>
            </a:r>
            <a:r>
              <a:rPr lang="en-US" dirty="0"/>
              <a:t>actor</a:t>
            </a:r>
            <a:r>
              <a:rPr lang="fa-IR" dirty="0"/>
              <a:t> ها در سیستم انجام می دهد.</a:t>
            </a:r>
          </a:p>
          <a:p>
            <a:pPr lvl="2"/>
            <a:r>
              <a:rPr lang="fa-IR" dirty="0"/>
              <a:t>از </a:t>
            </a:r>
            <a:r>
              <a:rPr lang="en-US" dirty="0"/>
              <a:t>use case</a:t>
            </a:r>
            <a:r>
              <a:rPr lang="fa-IR" dirty="0"/>
              <a:t>های خیلی بزرگ یا خیلی کوچک اجتناب کنید.</a:t>
            </a:r>
          </a:p>
          <a:p>
            <a:pPr lvl="1"/>
            <a:r>
              <a:rPr lang="fa-IR" dirty="0"/>
              <a:t>تا زمانی که </a:t>
            </a:r>
            <a:r>
              <a:rPr lang="en-US" dirty="0"/>
              <a:t>use case</a:t>
            </a:r>
            <a:r>
              <a:rPr lang="fa-IR" dirty="0"/>
              <a:t>ها، </a:t>
            </a:r>
            <a:r>
              <a:rPr lang="en-US" dirty="0"/>
              <a:t>Actor</a:t>
            </a:r>
            <a:r>
              <a:rPr lang="fa-IR" dirty="0"/>
              <a:t>ها و مرز سیستم به حالت ایستا برسد این عملیات را ادامه دهید.</a:t>
            </a:r>
          </a:p>
          <a:p>
            <a:pPr>
              <a:buNone/>
            </a:pPr>
            <a:r>
              <a:rPr lang="fa-IR" dirty="0"/>
              <a:t>	</a:t>
            </a:r>
          </a:p>
          <a:p>
            <a:pPr lvl="1"/>
            <a:endParaRPr lang="fa-IR" dirty="0"/>
          </a:p>
          <a:p>
            <a:pPr lvl="3"/>
            <a:endParaRPr lang="fa-IR"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نمودار کلاس </a:t>
            </a:r>
            <a:r>
              <a:rPr lang="en-US" dirty="0"/>
              <a:t>(class diagram)</a:t>
            </a:r>
            <a:endParaRPr lang="fa-IR" dirty="0"/>
          </a:p>
        </p:txBody>
      </p:sp>
      <p:sp>
        <p:nvSpPr>
          <p:cNvPr id="4" name="Content Placeholder 3"/>
          <p:cNvSpPr>
            <a:spLocks noGrp="1"/>
          </p:cNvSpPr>
          <p:nvPr>
            <p:ph idx="1"/>
          </p:nvPr>
        </p:nvSpPr>
        <p:spPr/>
        <p:txBody>
          <a:bodyPr>
            <a:normAutofit fontScale="92500" lnSpcReduction="20000"/>
          </a:bodyPr>
          <a:lstStyle/>
          <a:p>
            <a:r>
              <a:rPr lang="fa-IR" dirty="0"/>
              <a:t>گرافی از کلاس ها که توسط روابط مختلف به هم متصل شده اند، کلاس دیاگرام نامیده می شود.</a:t>
            </a:r>
          </a:p>
          <a:p>
            <a:r>
              <a:rPr lang="fa-IR" dirty="0"/>
              <a:t>نمودار کلاس جهت نمایش دید استاتیک سیستم به کار می رود – مدل سازی </a:t>
            </a:r>
            <a:r>
              <a:rPr lang="en-US" dirty="0"/>
              <a:t>vocabulary</a:t>
            </a:r>
            <a:r>
              <a:rPr lang="fa-IR" dirty="0"/>
              <a:t> و </a:t>
            </a:r>
            <a:r>
              <a:rPr lang="en-US" dirty="0"/>
              <a:t>collaborations</a:t>
            </a:r>
          </a:p>
          <a:p>
            <a:r>
              <a:rPr lang="fa-IR" dirty="0"/>
              <a:t>نمودارهای کلاس توصیفی هستند – این نمودارها برای مصورسازی، تعیین، مستند سازی و ساخت سیستم های قابل اجرا از طریق </a:t>
            </a:r>
            <a:r>
              <a:rPr lang="en-US" dirty="0"/>
              <a:t>forward engineering</a:t>
            </a:r>
            <a:r>
              <a:rPr lang="fa-IR" dirty="0"/>
              <a:t> مفید هستند. </a:t>
            </a:r>
          </a:p>
          <a:p>
            <a:r>
              <a:rPr lang="fa-IR" dirty="0"/>
              <a:t>ممکن است بیش از یک کلاس دیاگرام وجود داشته باشد </a:t>
            </a:r>
          </a:p>
          <a:p>
            <a:r>
              <a:rPr lang="fa-IR" dirty="0"/>
              <a:t>یک کلاس دیاگرام ممکن است به چند </a:t>
            </a:r>
            <a:r>
              <a:rPr lang="en-US" dirty="0"/>
              <a:t>sub-class diagram</a:t>
            </a:r>
            <a:r>
              <a:rPr lang="fa-IR" dirty="0"/>
              <a:t> تجزیه شود.</a:t>
            </a:r>
          </a:p>
          <a:p>
            <a:r>
              <a:rPr lang="fa-IR" dirty="0"/>
              <a:t>کلاس دیاگرام ها برای ایجاد </a:t>
            </a:r>
            <a:r>
              <a:rPr lang="en-US" dirty="0"/>
              <a:t>component diagram</a:t>
            </a:r>
            <a:r>
              <a:rPr lang="fa-IR" dirty="0"/>
              <a:t> ها و </a:t>
            </a:r>
            <a:r>
              <a:rPr lang="en-US" dirty="0"/>
              <a:t>deployment diagram</a:t>
            </a:r>
            <a:r>
              <a:rPr lang="fa-IR" dirty="0"/>
              <a:t> ها مفید هستند.</a:t>
            </a:r>
            <a:endParaRPr lang="en-US"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مثال کلاس دیاگرام </a:t>
            </a:r>
          </a:p>
        </p:txBody>
      </p:sp>
      <p:pic>
        <p:nvPicPr>
          <p:cNvPr id="5" name="Picture 2"/>
          <p:cNvPicPr>
            <a:picLocks noGrp="1" noChangeAspect="1" noChangeArrowheads="1"/>
          </p:cNvPicPr>
          <p:nvPr>
            <p:ph idx="1"/>
          </p:nvPr>
        </p:nvPicPr>
        <p:blipFill>
          <a:blip r:embed="rId3"/>
          <a:srcRect/>
          <a:stretch>
            <a:fillRect/>
          </a:stretch>
        </p:blipFill>
        <p:spPr bwMode="auto">
          <a:xfrm>
            <a:off x="-108520" y="260648"/>
            <a:ext cx="8150534" cy="6919169"/>
          </a:xfrm>
          <a:prstGeom prst="rect">
            <a:avLst/>
          </a:prstGeom>
          <a:noFill/>
          <a:ln w="9525">
            <a:noFill/>
            <a:miter lim="800000"/>
            <a:headEnd/>
            <a:tailEnd/>
          </a:ln>
          <a:effectLst/>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نمودار کلاس (ادامه...)</a:t>
            </a:r>
          </a:p>
        </p:txBody>
      </p:sp>
      <p:sp>
        <p:nvSpPr>
          <p:cNvPr id="4" name="Content Placeholder 3"/>
          <p:cNvSpPr>
            <a:spLocks noGrp="1"/>
          </p:cNvSpPr>
          <p:nvPr>
            <p:ph idx="1"/>
          </p:nvPr>
        </p:nvSpPr>
        <p:spPr/>
        <p:txBody>
          <a:bodyPr>
            <a:normAutofit lnSpcReduction="10000"/>
          </a:bodyPr>
          <a:lstStyle/>
          <a:p>
            <a:r>
              <a:rPr lang="fa-IR" dirty="0"/>
              <a:t>هر نمودار کلاس شامل :</a:t>
            </a:r>
          </a:p>
          <a:p>
            <a:pPr lvl="1"/>
            <a:r>
              <a:rPr lang="en-US" dirty="0"/>
              <a:t>Classes</a:t>
            </a:r>
          </a:p>
          <a:p>
            <a:pPr lvl="1"/>
            <a:r>
              <a:rPr lang="en-US" dirty="0"/>
              <a:t>Abstract class</a:t>
            </a:r>
          </a:p>
          <a:p>
            <a:pPr lvl="1"/>
            <a:r>
              <a:rPr lang="en-US" dirty="0"/>
              <a:t>Interfaces</a:t>
            </a:r>
          </a:p>
          <a:p>
            <a:pPr lvl="1"/>
            <a:r>
              <a:rPr lang="en-US" dirty="0"/>
              <a:t>Packages and subsystems</a:t>
            </a:r>
          </a:p>
          <a:p>
            <a:pPr lvl="1"/>
            <a:r>
              <a:rPr lang="en-US" dirty="0"/>
              <a:t>Association, dependency, generalization and aggregation relationship</a:t>
            </a:r>
          </a:p>
          <a:p>
            <a:pPr lvl="1"/>
            <a:r>
              <a:rPr lang="en-US" dirty="0"/>
              <a:t>Notes </a:t>
            </a:r>
          </a:p>
          <a:p>
            <a:r>
              <a:rPr lang="fa-IR" dirty="0"/>
              <a:t>کلاس مجرد </a:t>
            </a:r>
            <a:r>
              <a:rPr lang="en-US" dirty="0"/>
              <a:t>(abstract class)</a:t>
            </a:r>
            <a:r>
              <a:rPr lang="fa-IR" dirty="0"/>
              <a:t> یک کلاس معمولی است با این تفاوت که نمی توان از آن کلاس نمونه ای ایجاد کرد. </a:t>
            </a:r>
            <a:endParaRPr lang="en-US"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نماد کلاس</a:t>
            </a:r>
          </a:p>
        </p:txBody>
      </p:sp>
      <p:sp>
        <p:nvSpPr>
          <p:cNvPr id="4" name="Content Placeholder 3"/>
          <p:cNvSpPr>
            <a:spLocks noGrp="1"/>
          </p:cNvSpPr>
          <p:nvPr>
            <p:ph idx="1"/>
          </p:nvPr>
        </p:nvSpPr>
        <p:spPr/>
        <p:txBody>
          <a:bodyPr>
            <a:normAutofit fontScale="92500"/>
          </a:bodyPr>
          <a:lstStyle/>
          <a:p>
            <a:r>
              <a:rPr lang="fa-IR" dirty="0"/>
              <a:t>آیکن کلاس شامل سه بخش است:</a:t>
            </a:r>
          </a:p>
          <a:p>
            <a:pPr lvl="1"/>
            <a:r>
              <a:rPr lang="fa-IR" dirty="0">
                <a:effectLst>
                  <a:outerShdw blurRad="38100" dist="38100" dir="2700000" algn="tl">
                    <a:srgbClr val="000000">
                      <a:alpha val="43137"/>
                    </a:srgbClr>
                  </a:outerShdw>
                </a:effectLst>
              </a:rPr>
              <a:t>نام: </a:t>
            </a:r>
            <a:r>
              <a:rPr lang="fa-IR" dirty="0"/>
              <a:t>نام باید منحصربه فرد باشد. به طور قراردادی، نام با حروف بزرگ شروع می شود و فاصله بین کلمات حذف می شود. به طور قراردادی، حرف اول صفت و نام های عملیات با حروف کوچک شروع می شوند.</a:t>
            </a:r>
          </a:p>
          <a:p>
            <a:pPr lvl="1"/>
            <a:r>
              <a:rPr lang="fa-IR" dirty="0">
                <a:effectLst>
                  <a:outerShdw blurRad="38100" dist="38100" dir="2700000" algn="tl">
                    <a:srgbClr val="000000">
                      <a:alpha val="43137"/>
                    </a:srgbClr>
                  </a:outerShdw>
                </a:effectLst>
              </a:rPr>
              <a:t>صفات </a:t>
            </a:r>
            <a:r>
              <a:rPr lang="fa-IR" dirty="0"/>
              <a:t>: فرمت صفت </a:t>
            </a:r>
            <a:r>
              <a:rPr lang="en-US" dirty="0"/>
              <a:t>:</a:t>
            </a:r>
          </a:p>
          <a:p>
            <a:pPr lvl="1" algn="l"/>
            <a:r>
              <a:rPr lang="en-US" dirty="0"/>
              <a:t>Visibility </a:t>
            </a:r>
            <a:r>
              <a:rPr lang="en-US" dirty="0" err="1"/>
              <a:t>attributeName</a:t>
            </a:r>
            <a:r>
              <a:rPr lang="en-US" dirty="0"/>
              <a:t> : Type [multiplicity] = </a:t>
            </a:r>
          </a:p>
          <a:p>
            <a:pPr lvl="1" algn="l">
              <a:buNone/>
            </a:pPr>
            <a:r>
              <a:rPr lang="en-US" dirty="0"/>
              <a:t>    </a:t>
            </a:r>
            <a:r>
              <a:rPr lang="en-US" dirty="0" err="1"/>
              <a:t>DefaultValue</a:t>
            </a:r>
            <a:r>
              <a:rPr lang="en-US" dirty="0"/>
              <a:t> {property string}</a:t>
            </a:r>
            <a:endParaRPr lang="fa-IR" dirty="0"/>
          </a:p>
          <a:p>
            <a:pPr lvl="1"/>
            <a:r>
              <a:rPr lang="fa-IR" dirty="0">
                <a:effectLst>
                  <a:outerShdw blurRad="38100" dist="38100" dir="2700000" algn="tl">
                    <a:srgbClr val="000000">
                      <a:alpha val="43137"/>
                    </a:srgbClr>
                  </a:outerShdw>
                </a:effectLst>
              </a:rPr>
              <a:t>عملیات</a:t>
            </a:r>
            <a:r>
              <a:rPr lang="fa-IR" dirty="0"/>
              <a:t>: فرمت عملیات </a:t>
            </a:r>
          </a:p>
          <a:p>
            <a:pPr lvl="1" algn="l"/>
            <a:r>
              <a:rPr lang="en-US" dirty="0"/>
              <a:t>Visibility </a:t>
            </a:r>
            <a:r>
              <a:rPr lang="en-US" dirty="0" err="1"/>
              <a:t>operationName</a:t>
            </a:r>
            <a:r>
              <a:rPr lang="en-US" dirty="0"/>
              <a:t> (</a:t>
            </a:r>
            <a:r>
              <a:rPr lang="en-US" dirty="0" err="1"/>
              <a:t>parameterName</a:t>
            </a:r>
            <a:r>
              <a:rPr lang="en-US" dirty="0"/>
              <a:t> : Type) :</a:t>
            </a:r>
          </a:p>
          <a:p>
            <a:pPr lvl="1" algn="l">
              <a:buNone/>
            </a:pPr>
            <a:r>
              <a:rPr lang="en-US" dirty="0"/>
              <a:t>    </a:t>
            </a:r>
            <a:r>
              <a:rPr lang="en-US" dirty="0" err="1"/>
              <a:t>ReturnType</a:t>
            </a:r>
            <a:r>
              <a:rPr lang="en-US" dirty="0"/>
              <a:t> {property string}</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روابط کلاس ها</a:t>
            </a:r>
          </a:p>
        </p:txBody>
      </p:sp>
      <p:sp>
        <p:nvSpPr>
          <p:cNvPr id="4" name="Content Placeholder 3"/>
          <p:cNvSpPr>
            <a:spLocks noGrp="1"/>
          </p:cNvSpPr>
          <p:nvPr>
            <p:ph idx="1"/>
          </p:nvPr>
        </p:nvSpPr>
        <p:spPr/>
        <p:txBody>
          <a:bodyPr>
            <a:normAutofit/>
          </a:bodyPr>
          <a:lstStyle/>
          <a:p>
            <a:endParaRPr lang="en-US" dirty="0"/>
          </a:p>
        </p:txBody>
      </p:sp>
      <p:pic>
        <p:nvPicPr>
          <p:cNvPr id="5" name="Picture 2"/>
          <p:cNvPicPr>
            <a:picLocks noChangeAspect="1" noChangeArrowheads="1"/>
          </p:cNvPicPr>
          <p:nvPr/>
        </p:nvPicPr>
        <p:blipFill>
          <a:blip r:embed="rId3"/>
          <a:srcRect/>
          <a:stretch>
            <a:fillRect/>
          </a:stretch>
        </p:blipFill>
        <p:spPr bwMode="auto">
          <a:xfrm>
            <a:off x="685800" y="1447800"/>
            <a:ext cx="7234156" cy="4946534"/>
          </a:xfrm>
          <a:prstGeom prst="rect">
            <a:avLst/>
          </a:prstGeom>
          <a:noFill/>
          <a:ln w="9525">
            <a:noFill/>
            <a:miter lim="800000"/>
            <a:headEnd/>
            <a:tailEnd/>
          </a:ln>
          <a:effectLst/>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روابط کلاس ها (ادامه...)</a:t>
            </a:r>
          </a:p>
        </p:txBody>
      </p:sp>
      <p:pic>
        <p:nvPicPr>
          <p:cNvPr id="6" name="Picture 2"/>
          <p:cNvPicPr>
            <a:picLocks noGrp="1" noChangeAspect="1" noChangeArrowheads="1"/>
          </p:cNvPicPr>
          <p:nvPr>
            <p:ph idx="1"/>
          </p:nvPr>
        </p:nvPicPr>
        <p:blipFill>
          <a:blip r:embed="rId3"/>
          <a:srcRect/>
          <a:stretch>
            <a:fillRect/>
          </a:stretch>
        </p:blipFill>
        <p:spPr bwMode="auto">
          <a:xfrm>
            <a:off x="716756" y="2283619"/>
            <a:ext cx="7067550" cy="3362325"/>
          </a:xfrm>
          <a:prstGeom prst="rect">
            <a:avLst/>
          </a:prstGeom>
          <a:noFill/>
          <a:ln w="9525">
            <a:noFill/>
            <a:miter lim="800000"/>
            <a:headEnd/>
            <a:tailEnd/>
          </a:ln>
          <a:effectLst/>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قابل رویت بودن کلاس ها</a:t>
            </a:r>
          </a:p>
        </p:txBody>
      </p:sp>
      <p:sp>
        <p:nvSpPr>
          <p:cNvPr id="4" name="Content Placeholder 3"/>
          <p:cNvSpPr>
            <a:spLocks noGrp="1"/>
          </p:cNvSpPr>
          <p:nvPr>
            <p:ph idx="1"/>
          </p:nvPr>
        </p:nvSpPr>
        <p:spPr/>
        <p:txBody>
          <a:bodyPr>
            <a:normAutofit fontScale="92500" lnSpcReduction="10000"/>
          </a:bodyPr>
          <a:lstStyle/>
          <a:p>
            <a:r>
              <a:rPr lang="fa-IR" dirty="0"/>
              <a:t>در </a:t>
            </a:r>
            <a:r>
              <a:rPr lang="en-US" dirty="0"/>
              <a:t>C++</a:t>
            </a:r>
            <a:r>
              <a:rPr lang="fa-IR" dirty="0"/>
              <a:t> اعضا می توانند</a:t>
            </a:r>
            <a:r>
              <a:rPr lang="en-US" dirty="0"/>
              <a:t>:</a:t>
            </a:r>
          </a:p>
          <a:p>
            <a:pPr lvl="1"/>
            <a:r>
              <a:rPr lang="en-US" dirty="0"/>
              <a:t>Public</a:t>
            </a:r>
            <a:r>
              <a:rPr lang="fa-IR" dirty="0"/>
              <a:t> : توسط همه قابل دسترس باشند.</a:t>
            </a:r>
          </a:p>
          <a:p>
            <a:pPr lvl="1"/>
            <a:r>
              <a:rPr lang="en-US" dirty="0"/>
              <a:t>Protected</a:t>
            </a:r>
            <a:r>
              <a:rPr lang="fa-IR" dirty="0"/>
              <a:t> : فقط توسط زیرکلاس ها، </a:t>
            </a:r>
            <a:r>
              <a:rPr lang="en-US" dirty="0"/>
              <a:t>friend</a:t>
            </a:r>
            <a:r>
              <a:rPr lang="fa-IR" dirty="0"/>
              <a:t>ها یا خود کلاس قابل دسترس هستند. </a:t>
            </a:r>
          </a:p>
          <a:p>
            <a:pPr lvl="1"/>
            <a:r>
              <a:rPr lang="en-US" dirty="0"/>
              <a:t>Private</a:t>
            </a:r>
            <a:r>
              <a:rPr lang="fa-IR" dirty="0"/>
              <a:t>: فقط توسط خود کلاس یا </a:t>
            </a:r>
            <a:r>
              <a:rPr lang="en-US" dirty="0"/>
              <a:t>friend</a:t>
            </a:r>
            <a:r>
              <a:rPr lang="fa-IR" dirty="0"/>
              <a:t>هایش قابل دسترس باشند. </a:t>
            </a:r>
          </a:p>
          <a:p>
            <a:r>
              <a:rPr lang="fa-IR" dirty="0"/>
              <a:t>قابل دسترس بودن :</a:t>
            </a:r>
          </a:p>
          <a:p>
            <a:pPr lvl="1"/>
            <a:r>
              <a:rPr lang="en-US" dirty="0"/>
              <a:t>Public (+)</a:t>
            </a:r>
            <a:r>
              <a:rPr lang="fa-IR" dirty="0"/>
              <a:t> : قابل مشاهده توسط هر جزئی که کلاس را می بیند.</a:t>
            </a:r>
          </a:p>
          <a:p>
            <a:pPr lvl="1"/>
            <a:r>
              <a:rPr lang="en-US" dirty="0"/>
              <a:t>Protected (#)</a:t>
            </a:r>
            <a:r>
              <a:rPr lang="fa-IR" dirty="0"/>
              <a:t> : قابل مشاهده توسط اجزای دیگر داخل کلاس و زیرکلاسها</a:t>
            </a:r>
          </a:p>
          <a:p>
            <a:pPr lvl="1"/>
            <a:r>
              <a:rPr lang="en-US" dirty="0"/>
              <a:t>Private (-)</a:t>
            </a:r>
            <a:r>
              <a:rPr lang="fa-IR" dirty="0"/>
              <a:t> : قابل مشاهده توسط اجزای دیگر در داخل کلاس</a:t>
            </a:r>
          </a:p>
          <a:p>
            <a:pPr lvl="1"/>
            <a:r>
              <a:rPr lang="en-US" dirty="0"/>
              <a:t>Package (~)</a:t>
            </a:r>
            <a:r>
              <a:rPr lang="fa-IR" dirty="0"/>
              <a:t> : قابل مشاهده توسط اجزای داخل همان </a:t>
            </a:r>
            <a:r>
              <a:rPr lang="en-US" dirty="0"/>
              <a:t>package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دیاگرام شی </a:t>
            </a:r>
            <a:r>
              <a:rPr lang="en-US" dirty="0"/>
              <a:t>(object diagram)</a:t>
            </a:r>
            <a:endParaRPr lang="fa-IR" dirty="0"/>
          </a:p>
        </p:txBody>
      </p:sp>
      <p:sp>
        <p:nvSpPr>
          <p:cNvPr id="4" name="Content Placeholder 3"/>
          <p:cNvSpPr>
            <a:spLocks noGrp="1"/>
          </p:cNvSpPr>
          <p:nvPr>
            <p:ph idx="1"/>
          </p:nvPr>
        </p:nvSpPr>
        <p:spPr/>
        <p:txBody>
          <a:bodyPr>
            <a:normAutofit lnSpcReduction="10000"/>
          </a:bodyPr>
          <a:lstStyle/>
          <a:p>
            <a:r>
              <a:rPr lang="fa-IR" dirty="0"/>
              <a:t>نمودار شی یک گراف است – مجموعه ای از گره ها (اشیاء) و یال ها ( لینک ها)</a:t>
            </a:r>
          </a:p>
          <a:p>
            <a:r>
              <a:rPr lang="fa-IR" dirty="0"/>
              <a:t>نمودار شی مجموعه ای از نمونه های کلاس ها و روابط آنها را در یک واحد زمانی مدل می کند – یک نمونه از کلاس دیاگرام است</a:t>
            </a:r>
          </a:p>
          <a:p>
            <a:r>
              <a:rPr lang="fa-IR" dirty="0"/>
              <a:t>چند نمودار شی می تواند برای یک کلاس دیاگرام وجود داشته باشد. </a:t>
            </a:r>
          </a:p>
          <a:p>
            <a:r>
              <a:rPr lang="fa-IR" dirty="0"/>
              <a:t>نمودار شی دید استاتیک یک سیستم را نشان می دهد – این نمودار شامل مجموعه ای از اشیا ، حالت های آنها و روابطشان است.</a:t>
            </a:r>
            <a:endParaRPr lang="en-US" dirty="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دیاگرام شی </a:t>
            </a:r>
            <a:r>
              <a:rPr lang="en-US" dirty="0"/>
              <a:t>(object diagram)</a:t>
            </a:r>
            <a:endParaRPr lang="fa-IR" dirty="0"/>
          </a:p>
        </p:txBody>
      </p:sp>
      <p:sp>
        <p:nvSpPr>
          <p:cNvPr id="4" name="Content Placeholder 3"/>
          <p:cNvSpPr>
            <a:spLocks noGrp="1"/>
          </p:cNvSpPr>
          <p:nvPr>
            <p:ph idx="1"/>
          </p:nvPr>
        </p:nvSpPr>
        <p:spPr/>
        <p:txBody>
          <a:bodyPr>
            <a:normAutofit/>
          </a:bodyPr>
          <a:lstStyle/>
          <a:p>
            <a:r>
              <a:rPr lang="fa-IR" dirty="0"/>
              <a:t>مشابه دیاگرام کلاس، یک خط افقی  نام شی را از صفت ها و مقادیر صفت های شی مجزا می کند. </a:t>
            </a:r>
          </a:p>
          <a:p>
            <a:r>
              <a:rPr lang="fa-IR" dirty="0"/>
              <a:t>اشیاء از طریق </a:t>
            </a:r>
            <a:r>
              <a:rPr lang="en-US" dirty="0"/>
              <a:t>link</a:t>
            </a:r>
            <a:r>
              <a:rPr lang="fa-IR" dirty="0"/>
              <a:t>ها با یکدیگر در ارتباطند. </a:t>
            </a:r>
          </a:p>
          <a:p>
            <a:r>
              <a:rPr lang="fa-IR" dirty="0"/>
              <a:t>یک </a:t>
            </a:r>
            <a:r>
              <a:rPr lang="en-US" dirty="0"/>
              <a:t>link</a:t>
            </a:r>
            <a:r>
              <a:rPr lang="fa-IR" dirty="0"/>
              <a:t>، نمونه ای از یک </a:t>
            </a:r>
            <a:r>
              <a:rPr lang="en-US" dirty="0"/>
              <a:t>association</a:t>
            </a:r>
            <a:r>
              <a:rPr lang="fa-IR" dirty="0"/>
              <a:t> است. </a:t>
            </a:r>
          </a:p>
        </p:txBody>
      </p:sp>
      <p:pic>
        <p:nvPicPr>
          <p:cNvPr id="5" name="Picture 4"/>
          <p:cNvPicPr>
            <a:picLocks noChangeAspect="1" noChangeArrowheads="1"/>
          </p:cNvPicPr>
          <p:nvPr/>
        </p:nvPicPr>
        <p:blipFill>
          <a:blip r:embed="rId3"/>
          <a:srcRect/>
          <a:stretch>
            <a:fillRect/>
          </a:stretch>
        </p:blipFill>
        <p:spPr bwMode="auto">
          <a:xfrm>
            <a:off x="2857488" y="4143380"/>
            <a:ext cx="3552825" cy="1714500"/>
          </a:xfrm>
          <a:prstGeom prst="rect">
            <a:avLst/>
          </a:prstGeom>
          <a:noFill/>
          <a:ln w="9525">
            <a:noFill/>
            <a:miter lim="800000"/>
            <a:headEnd/>
            <a:tailEnd/>
          </a:ln>
          <a:effectLst/>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dirty="0"/>
          </a:p>
        </p:txBody>
      </p:sp>
      <p:sp>
        <p:nvSpPr>
          <p:cNvPr id="6" name="Title 5"/>
          <p:cNvSpPr>
            <a:spLocks noGrp="1"/>
          </p:cNvSpPr>
          <p:nvPr>
            <p:ph type="title"/>
          </p:nvPr>
        </p:nvSpPr>
        <p:spPr/>
        <p:txBody>
          <a:bodyPr/>
          <a:lstStyle/>
          <a:p>
            <a:r>
              <a:rPr lang="fa-IR" dirty="0"/>
              <a:t>مثال نمودار شی </a:t>
            </a:r>
            <a:endParaRPr lang="en-US" dirty="0"/>
          </a:p>
        </p:txBody>
      </p:sp>
      <p:sp>
        <p:nvSpPr>
          <p:cNvPr id="8" name="Rectangle 7"/>
          <p:cNvSpPr/>
          <p:nvPr/>
        </p:nvSpPr>
        <p:spPr>
          <a:xfrm>
            <a:off x="609600" y="2971800"/>
            <a:ext cx="1828800" cy="1066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d1 : Department</a:t>
            </a:r>
          </a:p>
          <a:p>
            <a:pPr algn="ctr"/>
            <a:endParaRPr lang="en-US" dirty="0"/>
          </a:p>
          <a:p>
            <a:pPr algn="ctr"/>
            <a:r>
              <a:rPr lang="en-US" dirty="0"/>
              <a:t>name = “Sales”</a:t>
            </a:r>
          </a:p>
        </p:txBody>
      </p:sp>
      <p:cxnSp>
        <p:nvCxnSpPr>
          <p:cNvPr id="9" name="Straight Connector 8"/>
          <p:cNvCxnSpPr/>
          <p:nvPr/>
        </p:nvCxnSpPr>
        <p:spPr>
          <a:xfrm>
            <a:off x="620973" y="3505201"/>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0" name="Rectangle 9"/>
          <p:cNvSpPr/>
          <p:nvPr/>
        </p:nvSpPr>
        <p:spPr>
          <a:xfrm>
            <a:off x="6248400" y="4800600"/>
            <a:ext cx="2667000" cy="9144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a:t>
            </a:r>
            <a:r>
              <a:rPr lang="en-US" u="sng" dirty="0" err="1"/>
              <a:t>ContactInformation</a:t>
            </a:r>
            <a:endParaRPr lang="en-US" u="sng" dirty="0"/>
          </a:p>
          <a:p>
            <a:pPr algn="ctr"/>
            <a:endParaRPr lang="en-US" dirty="0"/>
          </a:p>
          <a:p>
            <a:pPr algn="ctr"/>
            <a:r>
              <a:rPr lang="en-US" dirty="0"/>
              <a:t>phone = “555-555-1212”</a:t>
            </a:r>
          </a:p>
        </p:txBody>
      </p:sp>
      <p:cxnSp>
        <p:nvCxnSpPr>
          <p:cNvPr id="11" name="Straight Connector 10"/>
          <p:cNvCxnSpPr>
            <a:stCxn id="10" idx="1"/>
            <a:endCxn id="10" idx="3"/>
          </p:cNvCxnSpPr>
          <p:nvPr/>
        </p:nvCxnSpPr>
        <p:spPr>
          <a:xfrm rot="10800000" flipH="1">
            <a:off x="6248400" y="5257801"/>
            <a:ext cx="26670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2" name="Rectangle 11"/>
          <p:cNvSpPr/>
          <p:nvPr/>
        </p:nvSpPr>
        <p:spPr>
          <a:xfrm>
            <a:off x="3429000" y="4876800"/>
            <a:ext cx="2438400" cy="1295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p1 : Person</a:t>
            </a:r>
          </a:p>
          <a:p>
            <a:pPr algn="ctr"/>
            <a:endParaRPr lang="en-US" sz="1200" dirty="0"/>
          </a:p>
          <a:p>
            <a:r>
              <a:rPr lang="en-US" dirty="0"/>
              <a:t>name = “Mary”</a:t>
            </a:r>
          </a:p>
          <a:p>
            <a:r>
              <a:rPr lang="en-US" dirty="0" err="1"/>
              <a:t>EmployeeID</a:t>
            </a:r>
            <a:r>
              <a:rPr lang="en-US" dirty="0"/>
              <a:t> = 9999</a:t>
            </a:r>
          </a:p>
          <a:p>
            <a:r>
              <a:rPr lang="en-US" dirty="0"/>
              <a:t>Title = “VP of Sales”</a:t>
            </a:r>
          </a:p>
        </p:txBody>
      </p:sp>
      <p:cxnSp>
        <p:nvCxnSpPr>
          <p:cNvPr id="13" name="Straight Connector 12"/>
          <p:cNvCxnSpPr/>
          <p:nvPr/>
        </p:nvCxnSpPr>
        <p:spPr>
          <a:xfrm rot="10800000" flipH="1">
            <a:off x="3429000" y="5257800"/>
            <a:ext cx="24384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4" name="Rectangle 13"/>
          <p:cNvSpPr/>
          <p:nvPr/>
        </p:nvSpPr>
        <p:spPr>
          <a:xfrm>
            <a:off x="533400" y="4724400"/>
            <a:ext cx="1981200" cy="1066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d3 : Department</a:t>
            </a:r>
          </a:p>
          <a:p>
            <a:pPr algn="ctr"/>
            <a:endParaRPr lang="en-US" dirty="0"/>
          </a:p>
          <a:p>
            <a:pPr algn="ctr"/>
            <a:r>
              <a:rPr lang="en-US" dirty="0"/>
              <a:t>name = “US Sales”</a:t>
            </a:r>
          </a:p>
        </p:txBody>
      </p:sp>
      <p:cxnSp>
        <p:nvCxnSpPr>
          <p:cNvPr id="15" name="Straight Connector 14"/>
          <p:cNvCxnSpPr>
            <a:endCxn id="14" idx="3"/>
          </p:cNvCxnSpPr>
          <p:nvPr/>
        </p:nvCxnSpPr>
        <p:spPr>
          <a:xfrm>
            <a:off x="544773" y="5257801"/>
            <a:ext cx="1969827" cy="1588"/>
          </a:xfrm>
          <a:prstGeom prst="line">
            <a:avLst/>
          </a:prstGeom>
        </p:spPr>
        <p:style>
          <a:lnRef idx="3">
            <a:schemeClr val="accent1"/>
          </a:lnRef>
          <a:fillRef idx="0">
            <a:schemeClr val="accent1"/>
          </a:fillRef>
          <a:effectRef idx="2">
            <a:schemeClr val="accent1"/>
          </a:effectRef>
          <a:fontRef idx="minor">
            <a:schemeClr val="tx1"/>
          </a:fontRef>
        </p:style>
      </p:cxnSp>
      <p:sp>
        <p:nvSpPr>
          <p:cNvPr id="16" name="Rectangle 15"/>
          <p:cNvSpPr/>
          <p:nvPr/>
        </p:nvSpPr>
        <p:spPr>
          <a:xfrm>
            <a:off x="5943600" y="2819400"/>
            <a:ext cx="1828800" cy="10668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d2 : Department</a:t>
            </a:r>
          </a:p>
          <a:p>
            <a:pPr algn="ctr"/>
            <a:endParaRPr lang="en-US" dirty="0"/>
          </a:p>
          <a:p>
            <a:pPr algn="ctr"/>
            <a:r>
              <a:rPr lang="en-US" dirty="0"/>
              <a:t>name = “R&amp;D”</a:t>
            </a:r>
          </a:p>
        </p:txBody>
      </p:sp>
      <p:cxnSp>
        <p:nvCxnSpPr>
          <p:cNvPr id="17" name="Straight Connector 16"/>
          <p:cNvCxnSpPr/>
          <p:nvPr/>
        </p:nvCxnSpPr>
        <p:spPr>
          <a:xfrm>
            <a:off x="5954973" y="3352801"/>
            <a:ext cx="1828800" cy="1588"/>
          </a:xfrm>
          <a:prstGeom prst="line">
            <a:avLst/>
          </a:prstGeom>
        </p:spPr>
        <p:style>
          <a:lnRef idx="3">
            <a:schemeClr val="accent1"/>
          </a:lnRef>
          <a:fillRef idx="0">
            <a:schemeClr val="accent1"/>
          </a:fillRef>
          <a:effectRef idx="2">
            <a:schemeClr val="accent1"/>
          </a:effectRef>
          <a:fontRef idx="minor">
            <a:schemeClr val="tx1"/>
          </a:fontRef>
        </p:style>
      </p:cxnSp>
      <p:sp>
        <p:nvSpPr>
          <p:cNvPr id="18" name="Rectangle 17"/>
          <p:cNvSpPr/>
          <p:nvPr/>
        </p:nvSpPr>
        <p:spPr>
          <a:xfrm>
            <a:off x="3200400" y="1828800"/>
            <a:ext cx="1676400" cy="53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u="sng" dirty="0"/>
              <a:t>c: Company</a:t>
            </a:r>
          </a:p>
        </p:txBody>
      </p:sp>
      <p:cxnSp>
        <p:nvCxnSpPr>
          <p:cNvPr id="19" name="Straight Connector 18"/>
          <p:cNvCxnSpPr>
            <a:stCxn id="18" idx="2"/>
            <a:endCxn id="8" idx="0"/>
          </p:cNvCxnSpPr>
          <p:nvPr/>
        </p:nvCxnSpPr>
        <p:spPr>
          <a:xfrm rot="5400000">
            <a:off x="2476500" y="1409700"/>
            <a:ext cx="609600" cy="2514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2"/>
            <a:endCxn id="16" idx="0"/>
          </p:cNvCxnSpPr>
          <p:nvPr/>
        </p:nvCxnSpPr>
        <p:spPr>
          <a:xfrm rot="16200000" flipH="1">
            <a:off x="5219700" y="1181100"/>
            <a:ext cx="457200" cy="2819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a:endCxn id="14" idx="0"/>
          </p:cNvCxnSpPr>
          <p:nvPr/>
        </p:nvCxnSpPr>
        <p:spPr>
          <a:xfrm rot="5400000">
            <a:off x="1181101" y="4381500"/>
            <a:ext cx="68579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514600" y="5638800"/>
            <a:ext cx="91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3"/>
          </p:cNvCxnSpPr>
          <p:nvPr/>
        </p:nvCxnSpPr>
        <p:spPr>
          <a:xfrm flipV="1">
            <a:off x="5867400" y="5486400"/>
            <a:ext cx="381000" cy="381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934200" y="4114800"/>
            <a:ext cx="1823320" cy="369332"/>
          </a:xfrm>
          <a:prstGeom prst="rect">
            <a:avLst/>
          </a:prstGeom>
          <a:noFill/>
        </p:spPr>
        <p:txBody>
          <a:bodyPr wrap="none" rtlCol="0">
            <a:spAutoFit/>
          </a:bodyPr>
          <a:lstStyle/>
          <a:p>
            <a:r>
              <a:rPr lang="en-US" dirty="0" err="1"/>
              <a:t>Anoymous</a:t>
            </a:r>
            <a:r>
              <a:rPr lang="en-US" dirty="0"/>
              <a:t> object</a:t>
            </a:r>
          </a:p>
        </p:txBody>
      </p:sp>
      <p:cxnSp>
        <p:nvCxnSpPr>
          <p:cNvPr id="25" name="Straight Arrow Connector 24"/>
          <p:cNvCxnSpPr>
            <a:stCxn id="24" idx="2"/>
          </p:cNvCxnSpPr>
          <p:nvPr/>
        </p:nvCxnSpPr>
        <p:spPr>
          <a:xfrm rot="5400000">
            <a:off x="7650896" y="4529436"/>
            <a:ext cx="240268" cy="14966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6" name="TextBox 25"/>
          <p:cNvSpPr txBox="1"/>
          <p:nvPr/>
        </p:nvSpPr>
        <p:spPr>
          <a:xfrm>
            <a:off x="6400800" y="1905000"/>
            <a:ext cx="772969" cy="369332"/>
          </a:xfrm>
          <a:prstGeom prst="rect">
            <a:avLst/>
          </a:prstGeom>
          <a:noFill/>
        </p:spPr>
        <p:txBody>
          <a:bodyPr wrap="none" rtlCol="0">
            <a:spAutoFit/>
          </a:bodyPr>
          <a:lstStyle/>
          <a:p>
            <a:r>
              <a:rPr lang="en-US" dirty="0"/>
              <a:t>object</a:t>
            </a:r>
          </a:p>
        </p:txBody>
      </p:sp>
      <p:cxnSp>
        <p:nvCxnSpPr>
          <p:cNvPr id="27" name="Straight Arrow Connector 26"/>
          <p:cNvCxnSpPr/>
          <p:nvPr/>
        </p:nvCxnSpPr>
        <p:spPr>
          <a:xfrm rot="16200000" flipH="1">
            <a:off x="6667500" y="2400301"/>
            <a:ext cx="533401" cy="3048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8" name="TextBox 27"/>
          <p:cNvSpPr txBox="1"/>
          <p:nvPr/>
        </p:nvSpPr>
        <p:spPr>
          <a:xfrm>
            <a:off x="1143000" y="1828800"/>
            <a:ext cx="516488" cy="369332"/>
          </a:xfrm>
          <a:prstGeom prst="rect">
            <a:avLst/>
          </a:prstGeom>
          <a:noFill/>
        </p:spPr>
        <p:txBody>
          <a:bodyPr wrap="none" rtlCol="0">
            <a:spAutoFit/>
          </a:bodyPr>
          <a:lstStyle/>
          <a:p>
            <a:r>
              <a:rPr lang="en-US" dirty="0"/>
              <a:t>link</a:t>
            </a:r>
          </a:p>
        </p:txBody>
      </p:sp>
      <p:cxnSp>
        <p:nvCxnSpPr>
          <p:cNvPr id="29" name="Straight Arrow Connector 28"/>
          <p:cNvCxnSpPr>
            <a:stCxn id="28" idx="2"/>
          </p:cNvCxnSpPr>
          <p:nvPr/>
        </p:nvCxnSpPr>
        <p:spPr>
          <a:xfrm rot="16200000" flipH="1">
            <a:off x="1685388" y="1913988"/>
            <a:ext cx="468868" cy="103715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0" name="TextBox 29"/>
          <p:cNvSpPr txBox="1"/>
          <p:nvPr/>
        </p:nvSpPr>
        <p:spPr>
          <a:xfrm>
            <a:off x="1219200" y="6172200"/>
            <a:ext cx="1823320" cy="369332"/>
          </a:xfrm>
          <a:prstGeom prst="rect">
            <a:avLst/>
          </a:prstGeom>
          <a:noFill/>
        </p:spPr>
        <p:txBody>
          <a:bodyPr wrap="square" rtlCol="0">
            <a:spAutoFit/>
          </a:bodyPr>
          <a:lstStyle/>
          <a:p>
            <a:r>
              <a:rPr lang="en-US" dirty="0"/>
              <a:t>Attribute values</a:t>
            </a:r>
          </a:p>
        </p:txBody>
      </p:sp>
      <p:cxnSp>
        <p:nvCxnSpPr>
          <p:cNvPr id="31" name="Straight Arrow Connector 30"/>
          <p:cNvCxnSpPr/>
          <p:nvPr/>
        </p:nvCxnSpPr>
        <p:spPr>
          <a:xfrm flipV="1">
            <a:off x="2895600" y="6172200"/>
            <a:ext cx="1298140" cy="22860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subject (system boundary)</a:t>
            </a:r>
            <a:endParaRPr lang="fa-IR" dirty="0"/>
          </a:p>
        </p:txBody>
      </p:sp>
      <p:sp>
        <p:nvSpPr>
          <p:cNvPr id="5" name="Content Placeholder 4"/>
          <p:cNvSpPr>
            <a:spLocks noGrp="1"/>
          </p:cNvSpPr>
          <p:nvPr>
            <p:ph idx="1"/>
          </p:nvPr>
        </p:nvSpPr>
        <p:spPr>
          <a:xfrm>
            <a:off x="571472" y="1714488"/>
            <a:ext cx="7786742" cy="4786346"/>
          </a:xfrm>
        </p:spPr>
        <p:txBody>
          <a:bodyPr/>
          <a:lstStyle/>
          <a:p>
            <a:r>
              <a:rPr lang="fa-IR" dirty="0"/>
              <a:t>موضوع توسط کسی یا چیزی که از سیستم استفاده می کند ( برای مثال : </a:t>
            </a:r>
            <a:r>
              <a:rPr lang="en-US" dirty="0"/>
              <a:t>Actor</a:t>
            </a:r>
            <a:r>
              <a:rPr lang="fa-IR" dirty="0"/>
              <a:t>ها ) تعریف می شود و مشخص می کند که مزایای اصلی که سیستم برای </a:t>
            </a:r>
            <a:r>
              <a:rPr lang="en-US" dirty="0"/>
              <a:t>Actor</a:t>
            </a:r>
            <a:r>
              <a:rPr lang="fa-IR" dirty="0"/>
              <a:t>ها فراهم می کند چیست (</a:t>
            </a:r>
            <a:r>
              <a:rPr lang="en-US" dirty="0"/>
              <a:t>use case </a:t>
            </a:r>
            <a:r>
              <a:rPr lang="fa-IR" dirty="0"/>
              <a:t>ها )</a:t>
            </a:r>
          </a:p>
          <a:p>
            <a:r>
              <a:rPr lang="en-US" dirty="0"/>
              <a:t>Subject</a:t>
            </a:r>
            <a:r>
              <a:rPr lang="fa-IR" dirty="0"/>
              <a:t> به صورت جعبه ای همراه با نام سیستم مشخص می شود. </a:t>
            </a:r>
          </a:p>
          <a:p>
            <a:r>
              <a:rPr lang="en-US" dirty="0"/>
              <a:t>Actor</a:t>
            </a:r>
            <a:r>
              <a:rPr lang="fa-IR" dirty="0"/>
              <a:t> ها خارج از مزر و </a:t>
            </a:r>
            <a:r>
              <a:rPr lang="en-US" dirty="0"/>
              <a:t>use case</a:t>
            </a:r>
            <a:r>
              <a:rPr lang="fa-IR" dirty="0"/>
              <a:t>ها داخل جعبه قرار دارند.</a:t>
            </a:r>
          </a:p>
          <a:p>
            <a:endParaRPr lang="fa-IR" dirty="0"/>
          </a:p>
          <a:p>
            <a:endParaRPr lang="en-US" dirty="0"/>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a:t>
            </a:r>
            <a:endParaRPr lang="fa-IR" dirty="0"/>
          </a:p>
        </p:txBody>
      </p:sp>
      <p:sp>
        <p:nvSpPr>
          <p:cNvPr id="4" name="Content Placeholder 3"/>
          <p:cNvSpPr>
            <a:spLocks noGrp="1"/>
          </p:cNvSpPr>
          <p:nvPr>
            <p:ph idx="1"/>
          </p:nvPr>
        </p:nvSpPr>
        <p:spPr/>
        <p:txBody>
          <a:bodyPr>
            <a:normAutofit lnSpcReduction="10000"/>
          </a:bodyPr>
          <a:lstStyle/>
          <a:p>
            <a:r>
              <a:rPr lang="en-US" dirty="0"/>
              <a:t>Package</a:t>
            </a:r>
            <a:r>
              <a:rPr lang="fa-IR" dirty="0"/>
              <a:t> مکانیزمی در </a:t>
            </a:r>
            <a:r>
              <a:rPr lang="en-US" dirty="0"/>
              <a:t>UML</a:t>
            </a:r>
            <a:r>
              <a:rPr lang="fa-IR" dirty="0"/>
              <a:t> برای گروه بندی است.</a:t>
            </a:r>
          </a:p>
          <a:p>
            <a:r>
              <a:rPr lang="fa-IR" dirty="0"/>
              <a:t>اهداف </a:t>
            </a:r>
            <a:r>
              <a:rPr lang="en-US" dirty="0"/>
              <a:t>package</a:t>
            </a:r>
            <a:r>
              <a:rPr lang="fa-IR" dirty="0"/>
              <a:t>: </a:t>
            </a:r>
          </a:p>
          <a:p>
            <a:pPr lvl="1"/>
            <a:r>
              <a:rPr lang="fa-IR" dirty="0"/>
              <a:t>گروه بندی معنایی اجزای به هم وابسته </a:t>
            </a:r>
          </a:p>
          <a:p>
            <a:pPr lvl="1"/>
            <a:r>
              <a:rPr lang="fa-IR" dirty="0"/>
              <a:t>فراهم کننده فضای نام پنهان شده به طوری که نام ها باید منحصر به فرد باشند – برای دسترسی به جزئی در داخل یک فضای نام باید نام عنصر و نام فضای نام را مشخص کنید.</a:t>
            </a:r>
          </a:p>
          <a:p>
            <a:r>
              <a:rPr lang="fa-IR" dirty="0"/>
              <a:t>مالک هر عنصر مدل یک </a:t>
            </a:r>
            <a:r>
              <a:rPr lang="en-US" dirty="0"/>
              <a:t>package</a:t>
            </a:r>
            <a:r>
              <a:rPr lang="fa-IR" dirty="0"/>
              <a:t> است</a:t>
            </a:r>
          </a:p>
          <a:p>
            <a:r>
              <a:rPr lang="fa-IR" dirty="0"/>
              <a:t>عناصر </a:t>
            </a:r>
            <a:r>
              <a:rPr lang="en-US" dirty="0"/>
              <a:t>package</a:t>
            </a:r>
            <a:r>
              <a:rPr lang="fa-IR" dirty="0"/>
              <a:t> میدان دید دارند :</a:t>
            </a:r>
          </a:p>
          <a:p>
            <a:pPr lvl="1"/>
            <a:r>
              <a:rPr lang="en-US" dirty="0"/>
              <a:t>Public (+)</a:t>
            </a:r>
            <a:r>
              <a:rPr lang="fa-IR" dirty="0"/>
              <a:t> : عناصر برای پکیج های دیگر قابل رویت هستند.</a:t>
            </a:r>
          </a:p>
          <a:p>
            <a:pPr lvl="1"/>
            <a:r>
              <a:rPr lang="en-US" dirty="0"/>
              <a:t>Private (-)</a:t>
            </a:r>
            <a:r>
              <a:rPr lang="fa-IR" dirty="0"/>
              <a:t> : عناصر به طور کامل مخفی هستند.</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a:t>
            </a:r>
            <a:endParaRPr lang="fa-IR" dirty="0"/>
          </a:p>
        </p:txBody>
      </p:sp>
      <p:sp>
        <p:nvSpPr>
          <p:cNvPr id="4" name="Content Placeholder 3"/>
          <p:cNvSpPr>
            <a:spLocks noGrp="1"/>
          </p:cNvSpPr>
          <p:nvPr>
            <p:ph idx="1"/>
          </p:nvPr>
        </p:nvSpPr>
        <p:spPr/>
        <p:txBody>
          <a:bodyPr>
            <a:normAutofit/>
          </a:bodyPr>
          <a:lstStyle/>
          <a:p>
            <a:r>
              <a:rPr lang="en-US" dirty="0"/>
              <a:t>Package stereotypes</a:t>
            </a:r>
            <a:r>
              <a:rPr lang="fa-IR" dirty="0"/>
              <a:t>: </a:t>
            </a:r>
          </a:p>
          <a:p>
            <a:pPr lvl="1"/>
            <a:r>
              <a:rPr lang="en-US" dirty="0"/>
              <a:t>&lt;&lt;framework&gt;&gt;</a:t>
            </a:r>
            <a:r>
              <a:rPr lang="fa-IR" dirty="0"/>
              <a:t>:  پکیجی که شامل عناصر مدلی است که مشخص کننده معماری قابل استفاده مجدد هستند.</a:t>
            </a:r>
          </a:p>
          <a:p>
            <a:pPr lvl="1"/>
            <a:r>
              <a:rPr lang="en-US" dirty="0"/>
              <a:t>&lt;&lt;</a:t>
            </a:r>
            <a:r>
              <a:rPr lang="en-US" dirty="0" err="1"/>
              <a:t>modelLibrary</a:t>
            </a:r>
            <a:r>
              <a:rPr lang="en-US" dirty="0"/>
              <a:t>&gt;&gt;</a:t>
            </a:r>
            <a:r>
              <a:rPr lang="fa-IR" dirty="0"/>
              <a:t> : پکیجی که شامل عناصری است که توسط پکیج های دیگر استفاده می شوند.</a:t>
            </a:r>
          </a:p>
          <a:p>
            <a:pPr lvl="1" algn="l"/>
            <a:r>
              <a:rPr lang="en-US" dirty="0"/>
              <a:t>Library::Users::Librarian</a:t>
            </a:r>
            <a:endParaRPr lang="fa-IR" dirty="0"/>
          </a:p>
          <a:p>
            <a:pPr lvl="1"/>
            <a:endParaRPr lang="en-US" dirty="0"/>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(cont.)</a:t>
            </a:r>
            <a:endParaRPr lang="fa-IR" dirty="0"/>
          </a:p>
        </p:txBody>
      </p:sp>
      <p:sp>
        <p:nvSpPr>
          <p:cNvPr id="4" name="Content Placeholder 3"/>
          <p:cNvSpPr>
            <a:spLocks noGrp="1"/>
          </p:cNvSpPr>
          <p:nvPr>
            <p:ph idx="1"/>
          </p:nvPr>
        </p:nvSpPr>
        <p:spPr/>
        <p:txBody>
          <a:bodyPr>
            <a:normAutofit/>
          </a:bodyPr>
          <a:lstStyle/>
          <a:p>
            <a:r>
              <a:rPr lang="fa-IR" sz="2800" dirty="0"/>
              <a:t>نماد </a:t>
            </a:r>
            <a:r>
              <a:rPr lang="en-US" sz="2800" dirty="0"/>
              <a:t>Package</a:t>
            </a:r>
            <a:r>
              <a:rPr lang="fa-IR" sz="2800" dirty="0"/>
              <a:t> شامل یک چهارگوش به همراه نوار باریکی در بالای سمت چپ آن است.</a:t>
            </a:r>
          </a:p>
          <a:p>
            <a:r>
              <a:rPr lang="fa-IR" sz="2800" dirty="0"/>
              <a:t>نماد </a:t>
            </a:r>
            <a:r>
              <a:rPr lang="en-US" sz="2800" dirty="0"/>
              <a:t>package</a:t>
            </a:r>
            <a:r>
              <a:rPr lang="fa-IR" sz="2800" dirty="0"/>
              <a:t> برای نمایش ساختار و محدوده اجزای مدل های مختلف مانند کلاس ها یا برای سازماندهی </a:t>
            </a:r>
            <a:r>
              <a:rPr lang="en-US" sz="2800" dirty="0"/>
              <a:t>use case</a:t>
            </a:r>
            <a:r>
              <a:rPr lang="fa-IR" sz="2800" dirty="0"/>
              <a:t>ها به کار میروند.</a:t>
            </a:r>
          </a:p>
          <a:p>
            <a:r>
              <a:rPr lang="fa-IR" sz="2800" dirty="0"/>
              <a:t> آنها برای وضوح در یک سیستم بسیار بزرگ یا تقسیم کار استفاده میشوند.</a:t>
            </a:r>
          </a:p>
          <a:p>
            <a:pPr>
              <a:buNone/>
            </a:pPr>
            <a:r>
              <a:rPr lang="fa-IR" sz="2800" dirty="0"/>
              <a:t> </a:t>
            </a:r>
            <a:endParaRPr lang="en-US" sz="2800" dirty="0"/>
          </a:p>
        </p:txBody>
      </p:sp>
      <p:pic>
        <p:nvPicPr>
          <p:cNvPr id="5" name="Picture 3"/>
          <p:cNvPicPr>
            <a:picLocks noChangeAspect="1" noChangeArrowheads="1"/>
          </p:cNvPicPr>
          <p:nvPr/>
        </p:nvPicPr>
        <p:blipFill>
          <a:blip r:embed="rId3"/>
          <a:srcRect/>
          <a:stretch>
            <a:fillRect/>
          </a:stretch>
        </p:blipFill>
        <p:spPr bwMode="auto">
          <a:xfrm>
            <a:off x="304800" y="4648200"/>
            <a:ext cx="2724150" cy="1381125"/>
          </a:xfrm>
          <a:prstGeom prst="rect">
            <a:avLst/>
          </a:prstGeom>
          <a:noFill/>
          <a:ln w="9525">
            <a:noFill/>
            <a:miter lim="800000"/>
            <a:headEnd/>
            <a:tailEnd/>
          </a:ln>
          <a:effectLst/>
        </p:spPr>
      </p:pic>
      <p:pic>
        <p:nvPicPr>
          <p:cNvPr id="6" name="Picture 4"/>
          <p:cNvPicPr>
            <a:picLocks noChangeAspect="1" noChangeArrowheads="1"/>
          </p:cNvPicPr>
          <p:nvPr/>
        </p:nvPicPr>
        <p:blipFill>
          <a:blip r:embed="rId4"/>
          <a:srcRect/>
          <a:stretch>
            <a:fillRect/>
          </a:stretch>
        </p:blipFill>
        <p:spPr bwMode="auto">
          <a:xfrm>
            <a:off x="3200400" y="4657725"/>
            <a:ext cx="4019550" cy="2200275"/>
          </a:xfrm>
          <a:prstGeom prst="rect">
            <a:avLst/>
          </a:prstGeom>
          <a:noFill/>
          <a:ln w="9525">
            <a:noFill/>
            <a:miter lim="800000"/>
            <a:headEnd/>
            <a:tailEnd/>
          </a:ln>
          <a:effectLst/>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(example)</a:t>
            </a:r>
            <a:endParaRPr lang="fa-IR" dirty="0"/>
          </a:p>
        </p:txBody>
      </p:sp>
      <p:pic>
        <p:nvPicPr>
          <p:cNvPr id="9" name="Picture 2"/>
          <p:cNvPicPr>
            <a:picLocks noGrp="1" noChangeAspect="1" noChangeArrowheads="1"/>
          </p:cNvPicPr>
          <p:nvPr>
            <p:ph idx="1"/>
          </p:nvPr>
        </p:nvPicPr>
        <p:blipFill>
          <a:blip r:embed="rId3"/>
          <a:srcRect/>
          <a:stretch>
            <a:fillRect/>
          </a:stretch>
        </p:blipFill>
        <p:spPr bwMode="auto">
          <a:xfrm>
            <a:off x="357188" y="2053026"/>
            <a:ext cx="7786687" cy="4037823"/>
          </a:xfrm>
          <a:prstGeom prst="rect">
            <a:avLst/>
          </a:prstGeom>
          <a:noFill/>
          <a:ln w="9525">
            <a:noFill/>
            <a:miter lim="800000"/>
            <a:headEnd/>
            <a:tailEnd/>
          </a:ln>
          <a:effectLst/>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a:t>
            </a:r>
            <a:r>
              <a:rPr lang="fa-IR" dirty="0"/>
              <a:t>های تو در تو </a:t>
            </a:r>
          </a:p>
        </p:txBody>
      </p:sp>
      <p:sp>
        <p:nvSpPr>
          <p:cNvPr id="4" name="Content Placeholder 3"/>
          <p:cNvSpPr>
            <a:spLocks noGrp="1"/>
          </p:cNvSpPr>
          <p:nvPr>
            <p:ph idx="1"/>
          </p:nvPr>
        </p:nvSpPr>
        <p:spPr/>
        <p:txBody>
          <a:bodyPr>
            <a:normAutofit/>
          </a:bodyPr>
          <a:lstStyle/>
          <a:p>
            <a:r>
              <a:rPr lang="fa-IR" sz="2800" dirty="0"/>
              <a:t>پکیج داخلی می تواند تمام اعضای عمومی پکیج خارجی را ببیند.</a:t>
            </a:r>
          </a:p>
          <a:p>
            <a:r>
              <a:rPr lang="fa-IR" sz="2800" dirty="0"/>
              <a:t>پکیج خارجی نمی تواند هیچکدام از اعضای پکیج داخلی را ببیند مگر اینکه یک وابستگی صریح با آنها داشته باشد ( معمولاً </a:t>
            </a:r>
            <a:r>
              <a:rPr lang="en-US" sz="2800" dirty="0"/>
              <a:t>&lt;&lt;access&gt;&gt;</a:t>
            </a:r>
            <a:r>
              <a:rPr lang="fa-IR" sz="2800" dirty="0"/>
              <a:t> یا </a:t>
            </a:r>
            <a:r>
              <a:rPr lang="en-US" sz="2800" dirty="0"/>
              <a:t>&lt;&lt;import&gt;&gt;</a:t>
            </a:r>
            <a:r>
              <a:rPr lang="fa-IR" sz="2800" dirty="0"/>
              <a:t> )</a:t>
            </a:r>
            <a:endParaRPr lang="en-US" sz="2800" dirty="0"/>
          </a:p>
          <a:p>
            <a:endParaRPr lang="en-US" sz="2800" dirty="0"/>
          </a:p>
        </p:txBody>
      </p:sp>
      <p:pic>
        <p:nvPicPr>
          <p:cNvPr id="5" name="Picture 2"/>
          <p:cNvPicPr>
            <a:picLocks noChangeAspect="1" noChangeArrowheads="1"/>
          </p:cNvPicPr>
          <p:nvPr/>
        </p:nvPicPr>
        <p:blipFill>
          <a:blip r:embed="rId3"/>
          <a:srcRect/>
          <a:stretch>
            <a:fillRect/>
          </a:stretch>
        </p:blipFill>
        <p:spPr bwMode="auto">
          <a:xfrm>
            <a:off x="4071934" y="3857628"/>
            <a:ext cx="4053603" cy="2838450"/>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357158" y="3286124"/>
            <a:ext cx="3200400" cy="3143248"/>
          </a:xfrm>
          <a:prstGeom prst="rect">
            <a:avLst/>
          </a:prstGeom>
          <a:noFill/>
          <a:ln w="9525">
            <a:noFill/>
            <a:miter lim="800000"/>
            <a:headEnd/>
            <a:tailEnd/>
          </a:ln>
          <a:effectLst/>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وابستگی </a:t>
            </a:r>
            <a:r>
              <a:rPr lang="en-US" dirty="0"/>
              <a:t>package</a:t>
            </a:r>
            <a:r>
              <a:rPr lang="fa-IR" dirty="0"/>
              <a:t> ها </a:t>
            </a:r>
          </a:p>
        </p:txBody>
      </p:sp>
      <p:sp>
        <p:nvSpPr>
          <p:cNvPr id="4" name="Content Placeholder 3"/>
          <p:cNvSpPr>
            <a:spLocks noGrp="1"/>
          </p:cNvSpPr>
          <p:nvPr>
            <p:ph idx="1"/>
          </p:nvPr>
        </p:nvSpPr>
        <p:spPr/>
        <p:txBody>
          <a:bodyPr>
            <a:normAutofit lnSpcReduction="10000"/>
          </a:bodyPr>
          <a:lstStyle/>
          <a:p>
            <a:r>
              <a:rPr lang="fa-IR" dirty="0"/>
              <a:t>رابطه وابستگی بین </a:t>
            </a:r>
            <a:r>
              <a:rPr lang="en-US" dirty="0"/>
              <a:t>package</a:t>
            </a:r>
            <a:r>
              <a:rPr lang="fa-IR" dirty="0"/>
              <a:t>ها نشان می دهد که </a:t>
            </a:r>
            <a:r>
              <a:rPr lang="en-US" dirty="0"/>
              <a:t>client package</a:t>
            </a:r>
            <a:r>
              <a:rPr lang="fa-IR" dirty="0"/>
              <a:t> به </a:t>
            </a:r>
            <a:r>
              <a:rPr lang="en-US" dirty="0"/>
              <a:t>supplier package</a:t>
            </a:r>
            <a:r>
              <a:rPr lang="fa-IR" dirty="0"/>
              <a:t> وابسته است.</a:t>
            </a:r>
          </a:p>
          <a:p>
            <a:pPr lvl="1"/>
            <a:r>
              <a:rPr lang="en-US" dirty="0"/>
              <a:t>&lt;&lt;use&gt;&gt;</a:t>
            </a:r>
            <a:r>
              <a:rPr lang="fa-IR" dirty="0"/>
              <a:t> (</a:t>
            </a:r>
            <a:r>
              <a:rPr lang="en-US" dirty="0"/>
              <a:t>default</a:t>
            </a:r>
            <a:r>
              <a:rPr lang="fa-IR" dirty="0"/>
              <a:t>) : یک عنصر در </a:t>
            </a:r>
            <a:r>
              <a:rPr lang="en-US" dirty="0"/>
              <a:t>client package</a:t>
            </a:r>
            <a:r>
              <a:rPr lang="fa-IR" dirty="0"/>
              <a:t> از یک عنصر عمومی در </a:t>
            </a:r>
            <a:r>
              <a:rPr lang="en-US" dirty="0"/>
              <a:t>supplier package</a:t>
            </a:r>
            <a:r>
              <a:rPr lang="fa-IR" dirty="0"/>
              <a:t> استفاده می کند.</a:t>
            </a:r>
          </a:p>
          <a:p>
            <a:pPr lvl="1"/>
            <a:r>
              <a:rPr lang="en-US" dirty="0"/>
              <a:t>&lt;&lt;import&gt;&gt;</a:t>
            </a:r>
            <a:r>
              <a:rPr lang="fa-IR" dirty="0"/>
              <a:t> : عناصر عمومی </a:t>
            </a:r>
            <a:r>
              <a:rPr lang="en-US" dirty="0"/>
              <a:t>supplier namespace </a:t>
            </a:r>
            <a:r>
              <a:rPr lang="fa-IR" dirty="0"/>
              <a:t> به عنوان عناصر عمومی </a:t>
            </a:r>
            <a:r>
              <a:rPr lang="en-US" dirty="0"/>
              <a:t>client namespace </a:t>
            </a:r>
            <a:r>
              <a:rPr lang="fa-IR" dirty="0"/>
              <a:t>اضافه می شوند. عناصر در کلاینت می توانند به عناصر عمومی </a:t>
            </a:r>
            <a:r>
              <a:rPr lang="en-US" dirty="0"/>
              <a:t>supplier</a:t>
            </a:r>
            <a:r>
              <a:rPr lang="fa-IR" dirty="0"/>
              <a:t> دسترسی پیدا کنند.</a:t>
            </a:r>
          </a:p>
          <a:p>
            <a:pPr lvl="1"/>
            <a:r>
              <a:rPr lang="en-US" dirty="0"/>
              <a:t>&lt;&lt;access&gt;&gt;</a:t>
            </a:r>
            <a:r>
              <a:rPr lang="fa-IR" dirty="0"/>
              <a:t> : عناصر عمومی </a:t>
            </a:r>
            <a:r>
              <a:rPr lang="en-US" dirty="0"/>
              <a:t>supplier namespace</a:t>
            </a:r>
            <a:r>
              <a:rPr lang="fa-IR" dirty="0"/>
              <a:t> به عنوان عناصر خصوصی </a:t>
            </a:r>
            <a:r>
              <a:rPr lang="en-US" dirty="0"/>
              <a:t>client namespace</a:t>
            </a:r>
            <a:r>
              <a:rPr lang="fa-IR" dirty="0"/>
              <a:t> اضافه می شوند. عناصر در کلاینت میتوانند به همه عناصر عمومی در </a:t>
            </a:r>
            <a:r>
              <a:rPr lang="en-US" dirty="0"/>
              <a:t>supplier</a:t>
            </a:r>
            <a:r>
              <a:rPr lang="fa-IR" dirty="0"/>
              <a:t> دسترسی داشته باشند.</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وابستگی </a:t>
            </a:r>
            <a:r>
              <a:rPr lang="en-US" dirty="0"/>
              <a:t>package</a:t>
            </a:r>
            <a:r>
              <a:rPr lang="fa-IR" dirty="0"/>
              <a:t> ها </a:t>
            </a:r>
          </a:p>
        </p:txBody>
      </p:sp>
      <p:sp>
        <p:nvSpPr>
          <p:cNvPr id="4" name="Content Placeholder 3"/>
          <p:cNvSpPr>
            <a:spLocks noGrp="1"/>
          </p:cNvSpPr>
          <p:nvPr>
            <p:ph idx="1"/>
          </p:nvPr>
        </p:nvSpPr>
        <p:spPr/>
        <p:txBody>
          <a:bodyPr>
            <a:normAutofit/>
          </a:bodyPr>
          <a:lstStyle/>
          <a:p>
            <a:endParaRPr lang="fa-IR" dirty="0"/>
          </a:p>
        </p:txBody>
      </p:sp>
      <p:pic>
        <p:nvPicPr>
          <p:cNvPr id="5" name="Picture 2"/>
          <p:cNvPicPr>
            <a:picLocks noChangeAspect="1" noChangeArrowheads="1"/>
          </p:cNvPicPr>
          <p:nvPr/>
        </p:nvPicPr>
        <p:blipFill>
          <a:blip r:embed="rId3"/>
          <a:srcRect/>
          <a:stretch>
            <a:fillRect/>
          </a:stretch>
        </p:blipFill>
        <p:spPr bwMode="auto">
          <a:xfrm>
            <a:off x="500034" y="1857364"/>
            <a:ext cx="7467599" cy="4705988"/>
          </a:xfrm>
          <a:prstGeom prst="rect">
            <a:avLst/>
          </a:prstGeom>
          <a:noFill/>
          <a:ln w="9525">
            <a:noFill/>
            <a:miter lim="800000"/>
            <a:headEnd/>
            <a:tailEnd/>
          </a:ln>
          <a:effectLst/>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رابطه تعدی  </a:t>
            </a:r>
          </a:p>
        </p:txBody>
      </p:sp>
      <p:sp>
        <p:nvSpPr>
          <p:cNvPr id="4" name="Content Placeholder 3"/>
          <p:cNvSpPr>
            <a:spLocks noGrp="1"/>
          </p:cNvSpPr>
          <p:nvPr>
            <p:ph idx="1"/>
          </p:nvPr>
        </p:nvSpPr>
        <p:spPr/>
        <p:txBody>
          <a:bodyPr>
            <a:normAutofit/>
          </a:bodyPr>
          <a:lstStyle/>
          <a:p>
            <a:r>
              <a:rPr lang="fa-IR" dirty="0"/>
              <a:t>تعدی : اگر </a:t>
            </a:r>
            <a:r>
              <a:rPr lang="en-US" dirty="0"/>
              <a:t>A</a:t>
            </a:r>
            <a:r>
              <a:rPr lang="fa-IR" dirty="0"/>
              <a:t> یک رابطه با </a:t>
            </a:r>
            <a:r>
              <a:rPr lang="en-US" dirty="0"/>
              <a:t>B</a:t>
            </a:r>
            <a:r>
              <a:rPr lang="fa-IR" dirty="0"/>
              <a:t> دارد و </a:t>
            </a:r>
            <a:r>
              <a:rPr lang="en-US" dirty="0"/>
              <a:t>B</a:t>
            </a:r>
            <a:r>
              <a:rPr lang="fa-IR" dirty="0"/>
              <a:t> هم با </a:t>
            </a:r>
            <a:r>
              <a:rPr lang="en-US" dirty="0"/>
              <a:t>C</a:t>
            </a:r>
            <a:r>
              <a:rPr lang="fa-IR" dirty="0"/>
              <a:t> در ارتباط است . بنابراین </a:t>
            </a:r>
            <a:r>
              <a:rPr lang="en-US" dirty="0"/>
              <a:t>A</a:t>
            </a:r>
            <a:r>
              <a:rPr lang="fa-IR" dirty="0"/>
              <a:t> با </a:t>
            </a:r>
            <a:r>
              <a:rPr lang="en-US" dirty="0"/>
              <a:t>C</a:t>
            </a:r>
            <a:r>
              <a:rPr lang="fa-IR" dirty="0"/>
              <a:t> در ارتباط است. </a:t>
            </a:r>
          </a:p>
          <a:p>
            <a:pPr lvl="1"/>
            <a:r>
              <a:rPr lang="en-US" dirty="0"/>
              <a:t>&lt;&lt;import&gt;&gt;</a:t>
            </a:r>
            <a:r>
              <a:rPr lang="fa-IR" dirty="0"/>
              <a:t> تعدی است اما </a:t>
            </a:r>
            <a:r>
              <a:rPr lang="en-US" dirty="0"/>
              <a:t>&lt;&lt;access&gt;&gt;</a:t>
            </a:r>
            <a:r>
              <a:rPr lang="fa-IR" dirty="0"/>
              <a:t> تعدی نیست.</a:t>
            </a:r>
            <a:endParaRPr lang="en-US" dirty="0"/>
          </a:p>
          <a:p>
            <a:endParaRPr lang="fa-IR" dirty="0"/>
          </a:p>
        </p:txBody>
      </p:sp>
      <p:pic>
        <p:nvPicPr>
          <p:cNvPr id="6" name="Picture 3"/>
          <p:cNvPicPr>
            <a:picLocks noChangeAspect="1" noChangeArrowheads="1"/>
          </p:cNvPicPr>
          <p:nvPr/>
        </p:nvPicPr>
        <p:blipFill>
          <a:blip r:embed="rId3"/>
          <a:srcRect/>
          <a:stretch>
            <a:fillRect/>
          </a:stretch>
        </p:blipFill>
        <p:spPr bwMode="auto">
          <a:xfrm>
            <a:off x="500034" y="3643314"/>
            <a:ext cx="7620000" cy="1143000"/>
          </a:xfrm>
          <a:prstGeom prst="rect">
            <a:avLst/>
          </a:prstGeom>
          <a:noFill/>
          <a:ln w="9525">
            <a:noFill/>
            <a:miter lim="800000"/>
            <a:headEnd/>
            <a:tailEnd/>
          </a:ln>
          <a:effectLst/>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Generalization</a:t>
            </a:r>
            <a:endParaRPr lang="fa-IR" dirty="0"/>
          </a:p>
        </p:txBody>
      </p:sp>
      <p:sp>
        <p:nvSpPr>
          <p:cNvPr id="4" name="Content Placeholder 3"/>
          <p:cNvSpPr>
            <a:spLocks noGrp="1"/>
          </p:cNvSpPr>
          <p:nvPr>
            <p:ph idx="1"/>
          </p:nvPr>
        </p:nvSpPr>
        <p:spPr/>
        <p:txBody>
          <a:bodyPr>
            <a:normAutofit/>
          </a:bodyPr>
          <a:lstStyle/>
          <a:p>
            <a:r>
              <a:rPr lang="fa-IR" sz="2400" dirty="0"/>
              <a:t>شبیه </a:t>
            </a:r>
            <a:r>
              <a:rPr lang="en-US" sz="2400" dirty="0"/>
              <a:t>class generalization</a:t>
            </a:r>
            <a:r>
              <a:rPr lang="fa-IR" sz="2400" dirty="0"/>
              <a:t> است. </a:t>
            </a:r>
          </a:p>
          <a:p>
            <a:r>
              <a:rPr lang="en-US" sz="2400" dirty="0"/>
              <a:t>Package</a:t>
            </a:r>
            <a:r>
              <a:rPr lang="fa-IR" sz="2400" dirty="0"/>
              <a:t>های فرزند :</a:t>
            </a:r>
          </a:p>
          <a:p>
            <a:pPr lvl="1"/>
            <a:r>
              <a:rPr lang="fa-IR" sz="2400" dirty="0"/>
              <a:t> عناصر را از پکیج پدر به ارث می برند.</a:t>
            </a:r>
          </a:p>
          <a:p>
            <a:pPr lvl="1"/>
            <a:r>
              <a:rPr lang="fa-IR" sz="2400" dirty="0"/>
              <a:t>می توان عناصر جدید اضافه کرد.</a:t>
            </a:r>
          </a:p>
          <a:p>
            <a:pPr lvl="1"/>
            <a:r>
              <a:rPr lang="fa-IR" sz="2400" dirty="0"/>
              <a:t>می توان عناصر پدر را </a:t>
            </a:r>
            <a:r>
              <a:rPr lang="en-US" sz="2400" dirty="0"/>
              <a:t>override</a:t>
            </a:r>
            <a:r>
              <a:rPr lang="fa-IR" sz="2400" dirty="0"/>
              <a:t> کرد.</a:t>
            </a:r>
            <a:endParaRPr lang="en-US" sz="2400" dirty="0"/>
          </a:p>
        </p:txBody>
      </p:sp>
      <p:pic>
        <p:nvPicPr>
          <p:cNvPr id="5" name="Picture 2"/>
          <p:cNvPicPr>
            <a:picLocks noChangeAspect="1" noChangeArrowheads="1"/>
          </p:cNvPicPr>
          <p:nvPr/>
        </p:nvPicPr>
        <p:blipFill>
          <a:blip r:embed="rId3"/>
          <a:srcRect/>
          <a:stretch>
            <a:fillRect/>
          </a:stretch>
        </p:blipFill>
        <p:spPr bwMode="auto">
          <a:xfrm>
            <a:off x="0" y="3714752"/>
            <a:ext cx="4000496" cy="3143248"/>
          </a:xfrm>
          <a:prstGeom prst="rect">
            <a:avLst/>
          </a:prstGeom>
          <a:noFill/>
          <a:ln w="9525">
            <a:noFill/>
            <a:miter lim="800000"/>
            <a:headEnd/>
            <a:tailEnd/>
          </a:ln>
          <a:effectLst/>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راه های انتخاب </a:t>
            </a:r>
            <a:r>
              <a:rPr lang="en-US" dirty="0"/>
              <a:t>package</a:t>
            </a:r>
            <a:r>
              <a:rPr lang="fa-IR" dirty="0"/>
              <a:t> ها</a:t>
            </a:r>
          </a:p>
        </p:txBody>
      </p:sp>
      <p:sp>
        <p:nvSpPr>
          <p:cNvPr id="4" name="Content Placeholder 3"/>
          <p:cNvSpPr>
            <a:spLocks noGrp="1"/>
          </p:cNvSpPr>
          <p:nvPr>
            <p:ph idx="1"/>
          </p:nvPr>
        </p:nvSpPr>
        <p:spPr/>
        <p:txBody>
          <a:bodyPr>
            <a:normAutofit/>
          </a:bodyPr>
          <a:lstStyle/>
          <a:p>
            <a:r>
              <a:rPr lang="fa-IR" dirty="0"/>
              <a:t>راه های متفاوتی برای سازماندهی یک سیستم با </a:t>
            </a:r>
            <a:r>
              <a:rPr lang="en-US" dirty="0"/>
              <a:t>package</a:t>
            </a:r>
            <a:r>
              <a:rPr lang="fa-IR" dirty="0"/>
              <a:t>ها وجود دارد : توسط لایه های معماری، توسط زیرسیستم، توسط کاربران (برای </a:t>
            </a:r>
            <a:r>
              <a:rPr lang="en-US" dirty="0" err="1"/>
              <a:t>usecase</a:t>
            </a:r>
            <a:r>
              <a:rPr lang="fa-IR" dirty="0"/>
              <a:t>ها) و ...</a:t>
            </a:r>
          </a:p>
          <a:p>
            <a:r>
              <a:rPr lang="en-US" dirty="0"/>
              <a:t>Package</a:t>
            </a:r>
            <a:r>
              <a:rPr lang="fa-IR" dirty="0"/>
              <a:t>های خوب </a:t>
            </a:r>
            <a:r>
              <a:rPr lang="en-US" dirty="0"/>
              <a:t>loosely coupled</a:t>
            </a:r>
            <a:r>
              <a:rPr lang="fa-IR" dirty="0"/>
              <a:t> و </a:t>
            </a:r>
            <a:r>
              <a:rPr lang="en-US" dirty="0"/>
              <a:t>highly cohesive</a:t>
            </a:r>
            <a:r>
              <a:rPr lang="fa-IR" dirty="0"/>
              <a:t> هستند. </a:t>
            </a:r>
          </a:p>
          <a:p>
            <a:r>
              <a:rPr lang="fa-IR" dirty="0"/>
              <a:t>به این معنی که : باید تعاملات بیشتری بین اجزای یک </a:t>
            </a:r>
            <a:r>
              <a:rPr lang="en-US" dirty="0"/>
              <a:t>package</a:t>
            </a:r>
            <a:r>
              <a:rPr lang="fa-IR" dirty="0"/>
              <a:t> وجود داشته باشد و تعاملات بین </a:t>
            </a:r>
            <a:r>
              <a:rPr lang="en-US" dirty="0"/>
              <a:t>package</a:t>
            </a:r>
            <a:r>
              <a:rPr lang="fa-IR" dirty="0"/>
              <a:t>ها کمتر باشند. </a:t>
            </a:r>
          </a:p>
          <a:p>
            <a:pPr>
              <a:buNone/>
            </a:pPr>
            <a:r>
              <a:rPr lang="fa-IR" dirty="0"/>
              <a:t> </a:t>
            </a:r>
            <a:endParaRPr lang="en-US"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a:t>
            </a:r>
            <a:r>
              <a:rPr lang="fa-IR" dirty="0"/>
              <a:t> </a:t>
            </a:r>
          </a:p>
        </p:txBody>
      </p:sp>
      <p:sp>
        <p:nvSpPr>
          <p:cNvPr id="3" name="Content Placeholder 2"/>
          <p:cNvSpPr>
            <a:spLocks noGrp="1"/>
          </p:cNvSpPr>
          <p:nvPr>
            <p:ph idx="1"/>
          </p:nvPr>
        </p:nvSpPr>
        <p:spPr>
          <a:xfrm>
            <a:off x="214282" y="1571612"/>
            <a:ext cx="7929618" cy="4786346"/>
          </a:xfrm>
        </p:spPr>
        <p:txBody>
          <a:bodyPr>
            <a:normAutofit/>
          </a:bodyPr>
          <a:lstStyle/>
          <a:p>
            <a:r>
              <a:rPr lang="fa-IR" dirty="0"/>
              <a:t>مشخص کننده نقش موجودیت های خارجی هنگام تعامل آنها با سیستم است.</a:t>
            </a:r>
          </a:p>
          <a:p>
            <a:r>
              <a:rPr lang="fa-IR" dirty="0"/>
              <a:t>یک نقش می تواند بازی شود توسط :</a:t>
            </a:r>
          </a:p>
          <a:p>
            <a:pPr lvl="1"/>
            <a:r>
              <a:rPr lang="fa-IR" dirty="0"/>
              <a:t>یک کاربر </a:t>
            </a:r>
          </a:p>
          <a:p>
            <a:pPr lvl="1"/>
            <a:r>
              <a:rPr lang="fa-IR" dirty="0"/>
              <a:t>سیستم دیگر </a:t>
            </a:r>
          </a:p>
          <a:p>
            <a:pPr lvl="1"/>
            <a:r>
              <a:rPr lang="fa-IR" dirty="0"/>
              <a:t>یک قطعه سخت افزاری </a:t>
            </a:r>
          </a:p>
          <a:p>
            <a:pPr lvl="1">
              <a:buNone/>
            </a:pPr>
            <a:endParaRPr lang="fa-IR" dirty="0"/>
          </a:p>
        </p:txBody>
      </p:sp>
      <p:pic>
        <p:nvPicPr>
          <p:cNvPr id="4" name="Picture 3"/>
          <p:cNvPicPr>
            <a:picLocks noChangeAspect="1" noChangeArrowheads="1"/>
          </p:cNvPicPr>
          <p:nvPr/>
        </p:nvPicPr>
        <p:blipFill>
          <a:blip r:embed="rId3"/>
          <a:srcRect/>
          <a:stretch>
            <a:fillRect/>
          </a:stretch>
        </p:blipFill>
        <p:spPr bwMode="auto">
          <a:xfrm>
            <a:off x="2000232" y="4643446"/>
            <a:ext cx="5085548" cy="1985962"/>
          </a:xfrm>
          <a:prstGeom prst="rect">
            <a:avLst/>
          </a:prstGeom>
          <a:noFill/>
          <a:ln w="9525">
            <a:noFill/>
            <a:miter lim="800000"/>
            <a:headEnd/>
            <a:tailEnd/>
          </a:ln>
          <a:effectLst/>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پیداکردن </a:t>
            </a:r>
            <a:r>
              <a:rPr lang="en-US" dirty="0"/>
              <a:t>package</a:t>
            </a:r>
            <a:r>
              <a:rPr lang="fa-IR" dirty="0"/>
              <a:t> ها </a:t>
            </a:r>
          </a:p>
        </p:txBody>
      </p:sp>
      <p:sp>
        <p:nvSpPr>
          <p:cNvPr id="4" name="Content Placeholder 3"/>
          <p:cNvSpPr>
            <a:spLocks noGrp="1"/>
          </p:cNvSpPr>
          <p:nvPr>
            <p:ph idx="1"/>
          </p:nvPr>
        </p:nvSpPr>
        <p:spPr/>
        <p:txBody>
          <a:bodyPr>
            <a:normAutofit/>
          </a:bodyPr>
          <a:lstStyle/>
          <a:p>
            <a:r>
              <a:rPr lang="fa-IR" dirty="0"/>
              <a:t>زیرسیستم ها را بررسی کنید.</a:t>
            </a:r>
          </a:p>
          <a:p>
            <a:r>
              <a:rPr lang="fa-IR" dirty="0"/>
              <a:t>بررسی کلاس ها برای :</a:t>
            </a:r>
          </a:p>
          <a:p>
            <a:pPr lvl="1"/>
            <a:r>
              <a:rPr lang="fa-IR" dirty="0"/>
              <a:t>کلاسترهای منسجمی از کلاسهای به هم وابسته </a:t>
            </a:r>
          </a:p>
          <a:p>
            <a:pPr lvl="1"/>
            <a:r>
              <a:rPr lang="fa-IR" dirty="0"/>
              <a:t>ارث بری </a:t>
            </a:r>
          </a:p>
          <a:p>
            <a:pPr lvl="1"/>
            <a:r>
              <a:rPr lang="fa-IR" dirty="0"/>
              <a:t>کلاس های به هم وابسته به ترتیب از طریق وراثت </a:t>
            </a:r>
            <a:r>
              <a:rPr lang="en-US" dirty="0"/>
              <a:t>(inheritance)</a:t>
            </a:r>
            <a:r>
              <a:rPr lang="fa-IR" dirty="0"/>
              <a:t> ، ترکیب</a:t>
            </a:r>
            <a:r>
              <a:rPr lang="en-US" dirty="0"/>
              <a:t> (composition) </a:t>
            </a:r>
            <a:r>
              <a:rPr lang="fa-IR" dirty="0"/>
              <a:t>، تجمع </a:t>
            </a:r>
            <a:r>
              <a:rPr lang="en-US" dirty="0"/>
              <a:t>(Aggregation)</a:t>
            </a:r>
            <a:r>
              <a:rPr lang="fa-IR" dirty="0"/>
              <a:t> و وابستگی </a:t>
            </a:r>
            <a:r>
              <a:rPr lang="en-US" dirty="0"/>
              <a:t>(dependency)</a:t>
            </a:r>
          </a:p>
          <a:p>
            <a:r>
              <a:rPr lang="fa-IR" dirty="0"/>
              <a:t>بررسی </a:t>
            </a:r>
            <a:r>
              <a:rPr lang="en-US" dirty="0"/>
              <a:t>use case</a:t>
            </a:r>
            <a:r>
              <a:rPr lang="fa-IR" dirty="0"/>
              <a:t> ها : </a:t>
            </a:r>
          </a:p>
          <a:p>
            <a:pPr lvl="1"/>
            <a:r>
              <a:rPr lang="fa-IR" dirty="0"/>
              <a:t>کلاسترهایی از </a:t>
            </a:r>
            <a:r>
              <a:rPr lang="en-US" dirty="0"/>
              <a:t>use case</a:t>
            </a:r>
            <a:r>
              <a:rPr lang="fa-IR" dirty="0"/>
              <a:t>ها که یک </a:t>
            </a:r>
            <a:r>
              <a:rPr lang="en-US" dirty="0"/>
              <a:t>Actor</a:t>
            </a:r>
            <a:r>
              <a:rPr lang="fa-IR" dirty="0"/>
              <a:t> یا پروسه را ساپورت می کنند باید در یک </a:t>
            </a:r>
            <a:r>
              <a:rPr lang="en-US" dirty="0"/>
              <a:t>package</a:t>
            </a:r>
            <a:r>
              <a:rPr lang="fa-IR" dirty="0"/>
              <a:t> قرار گیرند. </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(cont.)</a:t>
            </a:r>
            <a:endParaRPr lang="fa-IR" dirty="0"/>
          </a:p>
        </p:txBody>
      </p:sp>
      <p:pic>
        <p:nvPicPr>
          <p:cNvPr id="5" name="Picture 2"/>
          <p:cNvPicPr>
            <a:picLocks noGrp="1" noChangeAspect="1" noChangeArrowheads="1"/>
          </p:cNvPicPr>
          <p:nvPr>
            <p:ph idx="1"/>
          </p:nvPr>
        </p:nvPicPr>
        <p:blipFill>
          <a:blip r:embed="rId3"/>
          <a:srcRect/>
          <a:stretch>
            <a:fillRect/>
          </a:stretch>
        </p:blipFill>
        <p:spPr bwMode="auto">
          <a:xfrm>
            <a:off x="357188" y="2854570"/>
            <a:ext cx="7786687" cy="2220422"/>
          </a:xfrm>
          <a:prstGeom prst="rect">
            <a:avLst/>
          </a:prstGeom>
          <a:noFill/>
          <a:ln w="9525">
            <a:noFill/>
            <a:miter lim="800000"/>
            <a:headEnd/>
            <a:tailEnd/>
          </a:ln>
          <a:effectLst/>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diagram (cont.)</a:t>
            </a:r>
            <a:endParaRPr lang="fa-IR" dirty="0"/>
          </a:p>
        </p:txBody>
      </p:sp>
      <p:pic>
        <p:nvPicPr>
          <p:cNvPr id="4" name="Picture 2"/>
          <p:cNvPicPr>
            <a:picLocks noChangeAspect="1" noChangeArrowheads="1"/>
          </p:cNvPicPr>
          <p:nvPr/>
        </p:nvPicPr>
        <p:blipFill>
          <a:blip r:embed="rId3"/>
          <a:srcRect/>
          <a:stretch>
            <a:fillRect/>
          </a:stretch>
        </p:blipFill>
        <p:spPr bwMode="auto">
          <a:xfrm>
            <a:off x="2133600" y="1447800"/>
            <a:ext cx="4953000" cy="5180724"/>
          </a:xfrm>
          <a:prstGeom prst="rect">
            <a:avLst/>
          </a:prstGeom>
          <a:noFill/>
          <a:ln w="9525">
            <a:noFill/>
            <a:miter lim="800000"/>
            <a:headEnd/>
            <a:tailEnd/>
          </a:ln>
          <a:effectLst/>
        </p:spPr>
      </p:pic>
      <p:sp>
        <p:nvSpPr>
          <p:cNvPr id="6" name="Content Placeholder 5"/>
          <p:cNvSpPr>
            <a:spLocks noGrp="1"/>
          </p:cNvSpPr>
          <p:nvPr>
            <p:ph idx="1"/>
          </p:nvPr>
        </p:nvSpPr>
        <p:spPr/>
        <p:txBody>
          <a:bodyPr/>
          <a:lstStyle/>
          <a:p>
            <a:endParaRPr lang="en-US"/>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diagrams</a:t>
            </a:r>
            <a:endParaRPr lang="fa-IR" dirty="0"/>
          </a:p>
        </p:txBody>
      </p:sp>
      <p:sp>
        <p:nvSpPr>
          <p:cNvPr id="4" name="Content Placeholder 3"/>
          <p:cNvSpPr>
            <a:spLocks noGrp="1"/>
          </p:cNvSpPr>
          <p:nvPr>
            <p:ph idx="1"/>
          </p:nvPr>
        </p:nvSpPr>
        <p:spPr/>
        <p:txBody>
          <a:bodyPr>
            <a:normAutofit fontScale="70000" lnSpcReduction="20000"/>
          </a:bodyPr>
          <a:lstStyle/>
          <a:p>
            <a:r>
              <a:rPr lang="fa-IR" dirty="0"/>
              <a:t>دیاگرام فعالیت فراهم کننده نمایش تصویری جریانی از فعالیت ها است. خواه آنها در یک سیستم، تجارت، جریان کاری یا فرآیند دیگری باشند. </a:t>
            </a:r>
          </a:p>
          <a:p>
            <a:r>
              <a:rPr lang="fa-IR" dirty="0"/>
              <a:t>این دیاگرام ها روی فعالیت ها و کسی ( یا چیزی) که در انجام این فعالیت ها مسئول است تمرکز می کنند. </a:t>
            </a:r>
          </a:p>
          <a:p>
            <a:r>
              <a:rPr lang="fa-IR" dirty="0"/>
              <a:t>اجزی یک دیاگرام فعالیت : </a:t>
            </a:r>
          </a:p>
          <a:p>
            <a:r>
              <a:rPr lang="fa-IR" dirty="0"/>
              <a:t>1- گره ها </a:t>
            </a:r>
          </a:p>
          <a:p>
            <a:pPr lvl="1"/>
            <a:r>
              <a:rPr lang="en-US" dirty="0"/>
              <a:t>Action nodes</a:t>
            </a:r>
            <a:r>
              <a:rPr lang="fa-IR" dirty="0"/>
              <a:t> : واحدها در فعالیت </a:t>
            </a:r>
            <a:endParaRPr lang="en-US" dirty="0"/>
          </a:p>
          <a:p>
            <a:pPr lvl="1"/>
            <a:r>
              <a:rPr lang="en-US" dirty="0"/>
              <a:t>Control nodes </a:t>
            </a:r>
            <a:r>
              <a:rPr lang="fa-IR" dirty="0"/>
              <a:t> : جریان را از طریق فعالیت کنترل می کنند.	</a:t>
            </a:r>
            <a:endParaRPr lang="en-US" dirty="0"/>
          </a:p>
          <a:p>
            <a:pPr lvl="1"/>
            <a:r>
              <a:rPr lang="en-US" dirty="0"/>
              <a:t>Object nods </a:t>
            </a:r>
            <a:r>
              <a:rPr lang="fa-IR" dirty="0"/>
              <a:t>: نشان دهنده اشیایی هستند که در فعالیت استفاده می شوند.</a:t>
            </a:r>
          </a:p>
          <a:p>
            <a:r>
              <a:rPr lang="fa-IR" dirty="0"/>
              <a:t>2- لبه ها </a:t>
            </a:r>
          </a:p>
          <a:p>
            <a:pPr lvl="1"/>
            <a:r>
              <a:rPr lang="en-US" dirty="0"/>
              <a:t>Object flows</a:t>
            </a:r>
            <a:r>
              <a:rPr lang="fa-IR" dirty="0"/>
              <a:t> : جریانی از اشیا در فعالیت را نشان می دهد.</a:t>
            </a:r>
          </a:p>
          <a:p>
            <a:pPr lvl="1"/>
            <a:r>
              <a:rPr lang="en-US" dirty="0"/>
              <a:t>Control flows</a:t>
            </a:r>
            <a:r>
              <a:rPr lang="fa-IR" dirty="0"/>
              <a:t> : جریانی از کنترل ها را در فعالیت نشان می دهد.</a:t>
            </a:r>
            <a:endParaRPr lang="en-US" dirty="0"/>
          </a:p>
          <a:p>
            <a:r>
              <a:rPr lang="fa-IR" dirty="0"/>
              <a:t>سه نوع گره کنترلی </a:t>
            </a:r>
            <a:r>
              <a:rPr lang="en-US" dirty="0"/>
              <a:t>(control node)</a:t>
            </a:r>
            <a:r>
              <a:rPr lang="fa-IR" dirty="0"/>
              <a:t> وجود دارد: </a:t>
            </a:r>
          </a:p>
          <a:p>
            <a:pPr lvl="1"/>
            <a:r>
              <a:rPr lang="en-US" dirty="0"/>
              <a:t>Initial and final </a:t>
            </a:r>
            <a:r>
              <a:rPr lang="fa-IR" dirty="0"/>
              <a:t> (گره های پایانی دو نوع هستند : </a:t>
            </a:r>
            <a:r>
              <a:rPr lang="en-US" dirty="0"/>
              <a:t>activity final </a:t>
            </a:r>
            <a:r>
              <a:rPr lang="fa-IR" dirty="0"/>
              <a:t>، </a:t>
            </a:r>
            <a:r>
              <a:rPr lang="en-US" dirty="0"/>
              <a:t>flow final</a:t>
            </a:r>
            <a:r>
              <a:rPr lang="fa-IR" dirty="0"/>
              <a:t>) </a:t>
            </a:r>
          </a:p>
          <a:p>
            <a:pPr lvl="1"/>
            <a:r>
              <a:rPr lang="en-US" dirty="0"/>
              <a:t>Decision and merge</a:t>
            </a:r>
          </a:p>
          <a:p>
            <a:pPr lvl="1"/>
            <a:r>
              <a:rPr lang="en-US" dirty="0"/>
              <a:t>Fork and join</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Activity diagrams</a:t>
            </a:r>
            <a:r>
              <a:rPr lang="fa-IR" dirty="0"/>
              <a:t> (ادامه..)</a:t>
            </a:r>
          </a:p>
        </p:txBody>
      </p:sp>
      <p:sp>
        <p:nvSpPr>
          <p:cNvPr id="4" name="Content Placeholder 3"/>
          <p:cNvSpPr>
            <a:spLocks noGrp="1"/>
          </p:cNvSpPr>
          <p:nvPr>
            <p:ph idx="1"/>
          </p:nvPr>
        </p:nvSpPr>
        <p:spPr/>
        <p:txBody>
          <a:bodyPr>
            <a:normAutofit/>
          </a:bodyPr>
          <a:lstStyle/>
          <a:p>
            <a:r>
              <a:rPr lang="en-US" dirty="0"/>
              <a:t>Action</a:t>
            </a:r>
            <a:r>
              <a:rPr lang="fa-IR" dirty="0"/>
              <a:t> :</a:t>
            </a:r>
          </a:p>
          <a:p>
            <a:pPr lvl="1"/>
            <a:r>
              <a:rPr lang="fa-IR" dirty="0"/>
              <a:t>واحد اصلی رفتار در دیاگرام فعالیت هستند. </a:t>
            </a:r>
          </a:p>
          <a:p>
            <a:pPr lvl="1"/>
            <a:r>
              <a:rPr lang="fa-IR" dirty="0"/>
              <a:t>فعالیت ها می توانند شامل چندین </a:t>
            </a:r>
            <a:r>
              <a:rPr lang="en-US" dirty="0"/>
              <a:t>action</a:t>
            </a:r>
            <a:r>
              <a:rPr lang="fa-IR" dirty="0"/>
              <a:t> باشند.</a:t>
            </a:r>
          </a:p>
          <a:p>
            <a:r>
              <a:rPr lang="en-US" dirty="0"/>
              <a:t>Starting and Stopping</a:t>
            </a:r>
          </a:p>
          <a:p>
            <a:pPr lvl="1"/>
            <a:r>
              <a:rPr lang="fa-IR" dirty="0"/>
              <a:t>از آنجایی که دیاگرام فعالیت نشان دهنده جریان فرآیند است، جریان باید جایی شروع شده و جایی پایان یابد. </a:t>
            </a:r>
          </a:p>
          <a:p>
            <a:pPr lvl="1"/>
            <a:r>
              <a:rPr lang="fa-IR" dirty="0"/>
              <a:t>نقطه شروع </a:t>
            </a:r>
            <a:r>
              <a:rPr lang="en-US" dirty="0"/>
              <a:t>(starting point- Initial point)</a:t>
            </a:r>
            <a:r>
              <a:rPr lang="fa-IR" dirty="0"/>
              <a:t> در جریان فعالیت با یک نقطه توپر نشان داده میشود. </a:t>
            </a:r>
          </a:p>
          <a:p>
            <a:pPr lvl="1"/>
            <a:r>
              <a:rPr lang="fa-IR" dirty="0"/>
              <a:t>نقطه پایان </a:t>
            </a:r>
            <a:r>
              <a:rPr lang="en-US" dirty="0"/>
              <a:t>(stopping point- final point)</a:t>
            </a:r>
            <a:r>
              <a:rPr lang="fa-IR" dirty="0"/>
              <a:t> </a:t>
            </a:r>
          </a:p>
          <a:p>
            <a:endParaRPr lang="en-US" dirty="0"/>
          </a:p>
        </p:txBody>
      </p:sp>
      <p:pic>
        <p:nvPicPr>
          <p:cNvPr id="5" name="Picture 2"/>
          <p:cNvPicPr>
            <a:picLocks noChangeAspect="1" noChangeArrowheads="1"/>
          </p:cNvPicPr>
          <p:nvPr/>
        </p:nvPicPr>
        <p:blipFill>
          <a:blip r:embed="rId3"/>
          <a:srcRect/>
          <a:stretch>
            <a:fillRect/>
          </a:stretch>
        </p:blipFill>
        <p:spPr bwMode="auto">
          <a:xfrm>
            <a:off x="762000" y="1981200"/>
            <a:ext cx="1714500" cy="1057275"/>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1571604" y="5867400"/>
            <a:ext cx="5029200" cy="990600"/>
          </a:xfrm>
          <a:prstGeom prst="rect">
            <a:avLst/>
          </a:prstGeom>
          <a:noFill/>
          <a:ln w="9525">
            <a:noFill/>
            <a:miter lim="800000"/>
            <a:headEnd/>
            <a:tailEnd/>
          </a:ln>
          <a:effectLst/>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پارتیشن ها در </a:t>
            </a:r>
            <a:r>
              <a:rPr lang="en-US" dirty="0"/>
              <a:t>activity diagram</a:t>
            </a:r>
            <a:endParaRPr lang="fa-IR" dirty="0"/>
          </a:p>
        </p:txBody>
      </p:sp>
      <p:sp>
        <p:nvSpPr>
          <p:cNvPr id="4" name="Content Placeholder 3"/>
          <p:cNvSpPr>
            <a:spLocks noGrp="1"/>
          </p:cNvSpPr>
          <p:nvPr>
            <p:ph idx="1"/>
          </p:nvPr>
        </p:nvSpPr>
        <p:spPr/>
        <p:txBody>
          <a:bodyPr>
            <a:normAutofit/>
          </a:bodyPr>
          <a:lstStyle/>
          <a:p>
            <a:r>
              <a:rPr lang="fa-IR" dirty="0"/>
              <a:t>عناصر در دیاگرام فعالیت می توانند با استفاده از پارتیشن ها تقسیم بندی شوند. </a:t>
            </a:r>
            <a:endParaRPr lang="en-US" dirty="0"/>
          </a:p>
        </p:txBody>
      </p:sp>
      <p:pic>
        <p:nvPicPr>
          <p:cNvPr id="7" name="Picture 2"/>
          <p:cNvPicPr>
            <a:picLocks noChangeAspect="1" noChangeArrowheads="1"/>
          </p:cNvPicPr>
          <p:nvPr/>
        </p:nvPicPr>
        <p:blipFill>
          <a:blip r:embed="rId3"/>
          <a:srcRect/>
          <a:stretch>
            <a:fillRect/>
          </a:stretch>
        </p:blipFill>
        <p:spPr bwMode="auto">
          <a:xfrm>
            <a:off x="0" y="2590800"/>
            <a:ext cx="4648200" cy="4267200"/>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4876800" y="2590800"/>
            <a:ext cx="3971925" cy="1733550"/>
          </a:xfrm>
          <a:prstGeom prst="rect">
            <a:avLst/>
          </a:prstGeom>
          <a:noFill/>
          <a:ln w="9525">
            <a:noFill/>
            <a:miter lim="800000"/>
            <a:headEnd/>
            <a:tailEnd/>
          </a:ln>
          <a:effectLst/>
        </p:spPr>
      </p:pic>
      <p:pic>
        <p:nvPicPr>
          <p:cNvPr id="9" name="Picture 4"/>
          <p:cNvPicPr>
            <a:picLocks noChangeAspect="1" noChangeArrowheads="1"/>
          </p:cNvPicPr>
          <p:nvPr/>
        </p:nvPicPr>
        <p:blipFill>
          <a:blip r:embed="rId5"/>
          <a:srcRect/>
          <a:stretch>
            <a:fillRect/>
          </a:stretch>
        </p:blipFill>
        <p:spPr bwMode="auto">
          <a:xfrm>
            <a:off x="4953000" y="4953000"/>
            <a:ext cx="3933825" cy="1562100"/>
          </a:xfrm>
          <a:prstGeom prst="rect">
            <a:avLst/>
          </a:prstGeom>
          <a:noFill/>
          <a:ln w="9525">
            <a:noFill/>
            <a:miter lim="800000"/>
            <a:headEnd/>
            <a:tailEnd/>
          </a:ln>
          <a:effectLst/>
        </p:spPr>
      </p:pic>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Call</a:t>
            </a:r>
            <a:r>
              <a:rPr lang="fa-IR" dirty="0"/>
              <a:t> در </a:t>
            </a:r>
            <a:r>
              <a:rPr lang="en-US" dirty="0"/>
              <a:t>activity diagram</a:t>
            </a:r>
            <a:endParaRPr lang="fa-IR" dirty="0"/>
          </a:p>
        </p:txBody>
      </p:sp>
      <p:sp>
        <p:nvSpPr>
          <p:cNvPr id="4" name="Content Placeholder 3"/>
          <p:cNvSpPr>
            <a:spLocks noGrp="1"/>
          </p:cNvSpPr>
          <p:nvPr>
            <p:ph idx="1"/>
          </p:nvPr>
        </p:nvSpPr>
        <p:spPr/>
        <p:txBody>
          <a:bodyPr>
            <a:normAutofit/>
          </a:bodyPr>
          <a:lstStyle/>
          <a:p>
            <a:r>
              <a:rPr lang="fa-IR" dirty="0"/>
              <a:t>گره عملیات </a:t>
            </a:r>
            <a:r>
              <a:rPr lang="en-US" dirty="0"/>
              <a:t>Call</a:t>
            </a:r>
            <a:r>
              <a:rPr lang="fa-IR" dirty="0"/>
              <a:t>: </a:t>
            </a:r>
          </a:p>
          <a:p>
            <a:pPr lvl="1"/>
            <a:r>
              <a:rPr lang="en-US" dirty="0"/>
              <a:t>Call an activity</a:t>
            </a:r>
            <a:endParaRPr lang="fa-IR" dirty="0"/>
          </a:p>
          <a:p>
            <a:pPr lvl="1"/>
            <a:r>
              <a:rPr lang="en-US" dirty="0"/>
              <a:t>Call a behavior</a:t>
            </a:r>
          </a:p>
          <a:p>
            <a:pPr lvl="1"/>
            <a:r>
              <a:rPr lang="en-US" dirty="0"/>
              <a:t>Call an operation</a:t>
            </a:r>
          </a:p>
        </p:txBody>
      </p:sp>
      <p:pic>
        <p:nvPicPr>
          <p:cNvPr id="10" name="Picture 2"/>
          <p:cNvPicPr>
            <a:picLocks noChangeAspect="1" noChangeArrowheads="1"/>
          </p:cNvPicPr>
          <p:nvPr/>
        </p:nvPicPr>
        <p:blipFill>
          <a:blip r:embed="rId3"/>
          <a:srcRect/>
          <a:stretch>
            <a:fillRect/>
          </a:stretch>
        </p:blipFill>
        <p:spPr bwMode="auto">
          <a:xfrm>
            <a:off x="0" y="2743200"/>
            <a:ext cx="4929190" cy="4114800"/>
          </a:xfrm>
          <a:prstGeom prst="rect">
            <a:avLst/>
          </a:prstGeom>
          <a:noFill/>
          <a:ln w="9525">
            <a:noFill/>
            <a:miter lim="800000"/>
            <a:headEnd/>
            <a:tailEnd/>
          </a:ln>
          <a:effectLst/>
        </p:spPr>
      </p:pic>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گره های کنترلی </a:t>
            </a:r>
          </a:p>
        </p:txBody>
      </p:sp>
      <p:sp>
        <p:nvSpPr>
          <p:cNvPr id="4" name="Content Placeholder 3"/>
          <p:cNvSpPr>
            <a:spLocks noGrp="1"/>
          </p:cNvSpPr>
          <p:nvPr>
            <p:ph idx="1"/>
          </p:nvPr>
        </p:nvSpPr>
        <p:spPr/>
        <p:txBody>
          <a:bodyPr>
            <a:normAutofit/>
          </a:bodyPr>
          <a:lstStyle/>
          <a:p>
            <a:endParaRPr lang="en-US" dirty="0"/>
          </a:p>
        </p:txBody>
      </p:sp>
      <p:pic>
        <p:nvPicPr>
          <p:cNvPr id="5" name="Picture 2"/>
          <p:cNvPicPr>
            <a:picLocks noChangeAspect="1" noChangeArrowheads="1"/>
          </p:cNvPicPr>
          <p:nvPr/>
        </p:nvPicPr>
        <p:blipFill>
          <a:blip r:embed="rId3"/>
          <a:srcRect/>
          <a:stretch>
            <a:fillRect/>
          </a:stretch>
        </p:blipFill>
        <p:spPr bwMode="auto">
          <a:xfrm>
            <a:off x="214282" y="1214422"/>
            <a:ext cx="8077200" cy="5474196"/>
          </a:xfrm>
          <a:prstGeom prst="rect">
            <a:avLst/>
          </a:prstGeom>
          <a:noFill/>
          <a:ln w="9525">
            <a:noFill/>
            <a:miter lim="800000"/>
            <a:headEnd/>
            <a:tailEnd/>
          </a:ln>
          <a:effectLst/>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گره های </a:t>
            </a:r>
            <a:r>
              <a:rPr lang="en-US" dirty="0"/>
              <a:t>decision</a:t>
            </a:r>
            <a:r>
              <a:rPr lang="fa-IR" dirty="0"/>
              <a:t> و </a:t>
            </a:r>
            <a:r>
              <a:rPr lang="en-US" dirty="0"/>
              <a:t>merge</a:t>
            </a:r>
            <a:r>
              <a:rPr lang="fa-IR" dirty="0"/>
              <a:t> (ادامه...)</a:t>
            </a:r>
          </a:p>
        </p:txBody>
      </p:sp>
      <p:sp>
        <p:nvSpPr>
          <p:cNvPr id="4" name="Content Placeholder 3"/>
          <p:cNvSpPr>
            <a:spLocks noGrp="1"/>
          </p:cNvSpPr>
          <p:nvPr>
            <p:ph idx="1"/>
          </p:nvPr>
        </p:nvSpPr>
        <p:spPr/>
        <p:txBody>
          <a:bodyPr>
            <a:normAutofit/>
          </a:bodyPr>
          <a:lstStyle/>
          <a:p>
            <a:endParaRPr lang="en-US" dirty="0"/>
          </a:p>
        </p:txBody>
      </p:sp>
      <p:pic>
        <p:nvPicPr>
          <p:cNvPr id="6" name="Picture 2"/>
          <p:cNvPicPr>
            <a:picLocks noChangeAspect="1" noChangeArrowheads="1"/>
          </p:cNvPicPr>
          <p:nvPr/>
        </p:nvPicPr>
        <p:blipFill>
          <a:blip r:embed="rId3"/>
          <a:srcRect/>
          <a:stretch>
            <a:fillRect/>
          </a:stretch>
        </p:blipFill>
        <p:spPr bwMode="auto">
          <a:xfrm>
            <a:off x="209550" y="2028825"/>
            <a:ext cx="3752850" cy="4067175"/>
          </a:xfrm>
          <a:prstGeom prst="rect">
            <a:avLst/>
          </a:prstGeom>
          <a:noFill/>
          <a:ln w="9525">
            <a:noFill/>
            <a:miter lim="800000"/>
            <a:headEnd/>
            <a:tailEnd/>
          </a:ln>
          <a:effectLst/>
        </p:spPr>
      </p:pic>
      <p:pic>
        <p:nvPicPr>
          <p:cNvPr id="7" name="Picture 3"/>
          <p:cNvPicPr>
            <a:picLocks noChangeAspect="1" noChangeArrowheads="1"/>
          </p:cNvPicPr>
          <p:nvPr/>
        </p:nvPicPr>
        <p:blipFill>
          <a:blip r:embed="rId4"/>
          <a:srcRect/>
          <a:stretch>
            <a:fillRect/>
          </a:stretch>
        </p:blipFill>
        <p:spPr bwMode="auto">
          <a:xfrm>
            <a:off x="3952875" y="1676400"/>
            <a:ext cx="5191125" cy="4276725"/>
          </a:xfrm>
          <a:prstGeom prst="rect">
            <a:avLst/>
          </a:prstGeom>
          <a:noFill/>
          <a:ln w="9525">
            <a:noFill/>
            <a:miter lim="800000"/>
            <a:headEnd/>
            <a:tailEnd/>
          </a:ln>
          <a:effectLst/>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dirty="0"/>
              <a:t>گره های </a:t>
            </a:r>
            <a:r>
              <a:rPr lang="en-US" dirty="0"/>
              <a:t>decision</a:t>
            </a:r>
            <a:r>
              <a:rPr lang="fa-IR" dirty="0"/>
              <a:t> و </a:t>
            </a:r>
            <a:r>
              <a:rPr lang="en-US" dirty="0"/>
              <a:t>merge</a:t>
            </a:r>
            <a:r>
              <a:rPr lang="fa-IR" dirty="0"/>
              <a:t> (ادامه...)</a:t>
            </a:r>
          </a:p>
        </p:txBody>
      </p:sp>
      <p:sp>
        <p:nvSpPr>
          <p:cNvPr id="4" name="Content Placeholder 3"/>
          <p:cNvSpPr>
            <a:spLocks noGrp="1"/>
          </p:cNvSpPr>
          <p:nvPr>
            <p:ph idx="1"/>
          </p:nvPr>
        </p:nvSpPr>
        <p:spPr/>
        <p:txBody>
          <a:bodyPr>
            <a:normAutofit/>
          </a:bodyPr>
          <a:lstStyle/>
          <a:p>
            <a:endParaRPr lang="en-US" dirty="0"/>
          </a:p>
        </p:txBody>
      </p:sp>
      <p:pic>
        <p:nvPicPr>
          <p:cNvPr id="8" name="Picture 2"/>
          <p:cNvPicPr>
            <a:picLocks noChangeAspect="1" noChangeArrowheads="1"/>
          </p:cNvPicPr>
          <p:nvPr/>
        </p:nvPicPr>
        <p:blipFill>
          <a:blip r:embed="rId3"/>
          <a:srcRect/>
          <a:stretch>
            <a:fillRect/>
          </a:stretch>
        </p:blipFill>
        <p:spPr bwMode="auto">
          <a:xfrm>
            <a:off x="4038600" y="1752600"/>
            <a:ext cx="4514850" cy="2257425"/>
          </a:xfrm>
          <a:prstGeom prst="rect">
            <a:avLst/>
          </a:prstGeom>
          <a:noFill/>
          <a:ln w="9525">
            <a:noFill/>
            <a:miter lim="800000"/>
            <a:headEnd/>
            <a:tailEnd/>
          </a:ln>
          <a:effectLst/>
        </p:spPr>
      </p:pic>
      <p:pic>
        <p:nvPicPr>
          <p:cNvPr id="9" name="Picture 3"/>
          <p:cNvPicPr>
            <a:picLocks noChangeAspect="1" noChangeArrowheads="1"/>
          </p:cNvPicPr>
          <p:nvPr/>
        </p:nvPicPr>
        <p:blipFill>
          <a:blip r:embed="rId4"/>
          <a:srcRect/>
          <a:stretch>
            <a:fillRect/>
          </a:stretch>
        </p:blipFill>
        <p:spPr bwMode="auto">
          <a:xfrm>
            <a:off x="0" y="2057400"/>
            <a:ext cx="3248025" cy="3305175"/>
          </a:xfrm>
          <a:prstGeom prst="rect">
            <a:avLst/>
          </a:prstGeom>
          <a:noFill/>
          <a:ln w="9525">
            <a:noFill/>
            <a:miter lim="800000"/>
            <a:headEnd/>
            <a:tailEnd/>
          </a:ln>
          <a:effectLst/>
        </p:spPr>
      </p:pic>
      <p:pic>
        <p:nvPicPr>
          <p:cNvPr id="10" name="Picture 4"/>
          <p:cNvPicPr>
            <a:picLocks noChangeAspect="1" noChangeArrowheads="1"/>
          </p:cNvPicPr>
          <p:nvPr/>
        </p:nvPicPr>
        <p:blipFill>
          <a:blip r:embed="rId5"/>
          <a:srcRect/>
          <a:stretch>
            <a:fillRect/>
          </a:stretch>
        </p:blipFill>
        <p:spPr bwMode="auto">
          <a:xfrm>
            <a:off x="4648200" y="4419600"/>
            <a:ext cx="3505200" cy="1838325"/>
          </a:xfrm>
          <a:prstGeom prst="rect">
            <a:avLst/>
          </a:prstGeom>
          <a:noFill/>
          <a:ln w="9525">
            <a:noFill/>
            <a:miter lim="800000"/>
            <a:headEnd/>
            <a:tailEnd/>
          </a:ln>
          <a:effec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a:t>
            </a:r>
            <a:r>
              <a:rPr lang="fa-IR" dirty="0"/>
              <a:t> مدل‌سازی یک فروشگاه آنلاین</a:t>
            </a:r>
            <a:r>
              <a:rPr lang="en-US" dirty="0"/>
              <a:t> </a:t>
            </a:r>
            <a:r>
              <a:rPr lang="fa-IR" dirty="0"/>
              <a:t>مدرن</a:t>
            </a:r>
          </a:p>
        </p:txBody>
      </p:sp>
      <p:sp>
        <p:nvSpPr>
          <p:cNvPr id="3" name="Content Placeholder 2"/>
          <p:cNvSpPr>
            <a:spLocks noGrp="1"/>
          </p:cNvSpPr>
          <p:nvPr>
            <p:ph idx="1"/>
          </p:nvPr>
        </p:nvSpPr>
        <p:spPr>
          <a:xfrm>
            <a:off x="214282" y="1571612"/>
            <a:ext cx="7929618" cy="4786346"/>
          </a:xfrm>
        </p:spPr>
        <p:txBody>
          <a:bodyPr>
            <a:normAutofit/>
          </a:bodyPr>
          <a:lstStyle/>
          <a:p>
            <a:pPr marL="0" marR="0" algn="r" rtl="1">
              <a:lnSpc>
                <a:spcPct val="107000"/>
              </a:lnSpc>
              <a:spcBef>
                <a:spcPts val="0"/>
              </a:spcBef>
              <a:spcAft>
                <a:spcPts val="800"/>
              </a:spcAft>
            </a:pP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بازیگران</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 (Actors):</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مشتری</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 (Customer):</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کاربری که به فروشگاه وارد شده، به جستجو، انتخاب، خرید محصولات و دریافت پیشنهادات هوشمندانه مشغول می‌شود</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مدیر فروشگاه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(Store Manager):</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مسئول مدیریت محصولات، سفارش‌ها، موجودی کالا و نظارت بر عملکرد کلی سیستم</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 هوش مصنوعی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(AI System):</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این سیستم وظیفه تحلیل داده‌های مشتری، ارائه پیشنهادات شخصی‌سازی‌شده، پیش‌بینی روندهای خرید و بهبود تعامل با کاربر را دارد</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 پرداخت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(Payment Gateway):</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مسئول پردازش تراکنش‌های مالی به صورت امن و تأیید پرداخت‌ها</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 مدیریت موجودی</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(Inventory Management System):</a:t>
            </a:r>
            <a:b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br>
            <a:r>
              <a:rPr lang="ar-SA" sz="1800" b="0" dirty="0">
                <a:effectLst/>
                <a:latin typeface="Times New Roman" panose="02020603050405020304" pitchFamily="18" charset="0"/>
                <a:ea typeface="Times New Roman" panose="02020603050405020304" pitchFamily="18" charset="0"/>
                <a:cs typeface="B Nazanin" panose="00000400000000000000" pitchFamily="2" charset="-78"/>
              </a:rPr>
              <a:t>سامانه‌ای برای کنترل و به‌روزرسانی موجودی کالاها، دریافت هشدارها در مورد کاهش موجودی و هماهنگی با بخش سفارش‌ها</a:t>
            </a:r>
            <a:r>
              <a:rPr lang="en-US" sz="1800" b="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b="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8464750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گره های کنترلی : </a:t>
            </a:r>
            <a:r>
              <a:rPr lang="en-US" dirty="0"/>
              <a:t>Fork </a:t>
            </a:r>
            <a:r>
              <a:rPr lang="fa-IR" dirty="0"/>
              <a:t> و </a:t>
            </a:r>
            <a:r>
              <a:rPr lang="en-US" dirty="0"/>
              <a:t>Join</a:t>
            </a:r>
          </a:p>
        </p:txBody>
      </p:sp>
      <p:pic>
        <p:nvPicPr>
          <p:cNvPr id="11" name="Picture 2"/>
          <p:cNvPicPr>
            <a:picLocks noChangeAspect="1" noChangeArrowheads="1"/>
          </p:cNvPicPr>
          <p:nvPr/>
        </p:nvPicPr>
        <p:blipFill>
          <a:blip r:embed="rId3"/>
          <a:srcRect/>
          <a:stretch>
            <a:fillRect/>
          </a:stretch>
        </p:blipFill>
        <p:spPr bwMode="auto">
          <a:xfrm>
            <a:off x="1676400" y="1676400"/>
            <a:ext cx="6172200" cy="4495800"/>
          </a:xfrm>
          <a:prstGeom prst="rect">
            <a:avLst/>
          </a:prstGeom>
          <a:noFill/>
          <a:ln w="9525">
            <a:noFill/>
            <a:miter lim="800000"/>
            <a:headEnd/>
            <a:tailEnd/>
          </a:ln>
          <a:effectLst/>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12" name="Picture 2"/>
          <p:cNvPicPr>
            <a:picLocks noChangeAspect="1" noChangeArrowheads="1"/>
          </p:cNvPicPr>
          <p:nvPr/>
        </p:nvPicPr>
        <p:blipFill>
          <a:blip r:embed="rId3"/>
          <a:srcRect/>
          <a:stretch>
            <a:fillRect/>
          </a:stretch>
        </p:blipFill>
        <p:spPr bwMode="auto">
          <a:xfrm>
            <a:off x="304800" y="1371600"/>
            <a:ext cx="8220075" cy="5486400"/>
          </a:xfrm>
          <a:prstGeom prst="rect">
            <a:avLst/>
          </a:prstGeom>
          <a:noFill/>
          <a:ln w="9525">
            <a:noFill/>
            <a:miter lim="800000"/>
            <a:headEnd/>
            <a:tailEnd/>
          </a:ln>
          <a:effectLst/>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6" name="Picture 3"/>
          <p:cNvPicPr>
            <a:picLocks noChangeAspect="1" noChangeArrowheads="1"/>
          </p:cNvPicPr>
          <p:nvPr/>
        </p:nvPicPr>
        <p:blipFill>
          <a:blip r:embed="rId3"/>
          <a:srcRect/>
          <a:stretch>
            <a:fillRect/>
          </a:stretch>
        </p:blipFill>
        <p:spPr bwMode="auto">
          <a:xfrm>
            <a:off x="0" y="1600200"/>
            <a:ext cx="9144000" cy="5233848"/>
          </a:xfrm>
          <a:prstGeom prst="rect">
            <a:avLst/>
          </a:prstGeom>
          <a:noFill/>
          <a:ln w="9525">
            <a:noFill/>
            <a:miter lim="800000"/>
            <a:headEnd/>
            <a:tailEnd/>
          </a:ln>
          <a:effectLst/>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8" name="Picture 3"/>
          <p:cNvPicPr>
            <a:picLocks noChangeAspect="1" noChangeArrowheads="1"/>
          </p:cNvPicPr>
          <p:nvPr/>
        </p:nvPicPr>
        <p:blipFill>
          <a:blip r:embed="rId3"/>
          <a:srcRect/>
          <a:stretch>
            <a:fillRect/>
          </a:stretch>
        </p:blipFill>
        <p:spPr bwMode="auto">
          <a:xfrm>
            <a:off x="228601" y="1386230"/>
            <a:ext cx="8001000" cy="5471769"/>
          </a:xfrm>
          <a:prstGeom prst="rect">
            <a:avLst/>
          </a:prstGeom>
          <a:noFill/>
          <a:ln w="9525">
            <a:noFill/>
            <a:miter lim="800000"/>
            <a:headEnd/>
            <a:tailEnd/>
          </a:ln>
          <a:effectLst/>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مثالی از </a:t>
            </a:r>
            <a:r>
              <a:rPr lang="en-US" dirty="0"/>
              <a:t>activity diagram</a:t>
            </a:r>
          </a:p>
        </p:txBody>
      </p:sp>
      <p:pic>
        <p:nvPicPr>
          <p:cNvPr id="5" name="Picture 3"/>
          <p:cNvPicPr>
            <a:picLocks noChangeAspect="1" noChangeArrowheads="1"/>
          </p:cNvPicPr>
          <p:nvPr/>
        </p:nvPicPr>
        <p:blipFill>
          <a:blip r:embed="rId3"/>
          <a:srcRect/>
          <a:stretch>
            <a:fillRect/>
          </a:stretch>
        </p:blipFill>
        <p:spPr bwMode="auto">
          <a:xfrm>
            <a:off x="228601" y="1386230"/>
            <a:ext cx="8001000" cy="5471769"/>
          </a:xfrm>
          <a:prstGeom prst="rect">
            <a:avLst/>
          </a:prstGeom>
          <a:noFill/>
          <a:ln w="9525">
            <a:noFill/>
            <a:miter lim="800000"/>
            <a:headEnd/>
            <a:tailEnd/>
          </a:ln>
          <a:effectLst/>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dirty="0"/>
              <a:t>یک دیاگرام توالی به منظور دنبال کردن یک سناریو به کار می رود. </a:t>
            </a:r>
          </a:p>
          <a:p>
            <a:r>
              <a:rPr lang="fa-IR" dirty="0"/>
              <a:t>مزایا: </a:t>
            </a:r>
          </a:p>
          <a:p>
            <a:pPr lvl="1"/>
            <a:r>
              <a:rPr lang="fa-IR" dirty="0"/>
              <a:t>خواندن گذر پیام ها در یک ترتیب نسبی را ساده می کند. </a:t>
            </a:r>
          </a:p>
          <a:p>
            <a:pPr lvl="1"/>
            <a:r>
              <a:rPr lang="fa-IR" dirty="0"/>
              <a:t>معمولاً نسبت به </a:t>
            </a:r>
            <a:r>
              <a:rPr lang="en-US" dirty="0"/>
              <a:t>object diagram</a:t>
            </a:r>
            <a:r>
              <a:rPr lang="fa-IR" dirty="0"/>
              <a:t> ها در به دست آوردن مفاهیم سناریوها در مراحل اولیه توسعه نرم افزار مناسب ترند. </a:t>
            </a:r>
            <a:endParaRPr lang="en-US" dirty="0"/>
          </a:p>
        </p:txBody>
      </p:sp>
      <p:sp>
        <p:nvSpPr>
          <p:cNvPr id="7" name="Title 6"/>
          <p:cNvSpPr>
            <a:spLocks noGrp="1"/>
          </p:cNvSpPr>
          <p:nvPr>
            <p:ph type="title"/>
          </p:nvPr>
        </p:nvSpPr>
        <p:spPr/>
        <p:txBody>
          <a:bodyPr/>
          <a:lstStyle/>
          <a:p>
            <a:r>
              <a:rPr lang="en-US" dirty="0"/>
              <a:t>Sequence diagrams</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lnSpcReduction="10000"/>
          </a:bodyPr>
          <a:lstStyle/>
          <a:p>
            <a:r>
              <a:rPr lang="fa-IR" dirty="0"/>
              <a:t>در دیاگرام های توالی، موجودیت ها (اشیا) در قسمت بالای دیاگرام به صورت افقی قرار می گیرند. </a:t>
            </a:r>
          </a:p>
          <a:p>
            <a:r>
              <a:rPr lang="fa-IR" dirty="0"/>
              <a:t>خط چین عمودی، خط عمر </a:t>
            </a:r>
            <a:r>
              <a:rPr lang="en-US" dirty="0"/>
              <a:t>(lifeline)</a:t>
            </a:r>
            <a:r>
              <a:rPr lang="fa-IR" dirty="0"/>
              <a:t> نامیده می شود که زیر هر شی کشیده می شود. این خطوط، وجود شی را نشان می دهند. </a:t>
            </a:r>
          </a:p>
          <a:p>
            <a:r>
              <a:rPr lang="fa-IR" dirty="0"/>
              <a:t>پیام ها </a:t>
            </a:r>
            <a:r>
              <a:rPr lang="en-US" dirty="0"/>
              <a:t>(Messages)</a:t>
            </a:r>
            <a:r>
              <a:rPr lang="fa-IR" dirty="0"/>
              <a:t> که مشخص کننده رخدادها و احضارها هستند به صورت افقی نشان داده میشوند.  </a:t>
            </a:r>
          </a:p>
          <a:p>
            <a:pPr lvl="1"/>
            <a:r>
              <a:rPr lang="fa-IR" dirty="0"/>
              <a:t>پیام ها از فرستنده به گیرنده فرستاده می شوند.</a:t>
            </a:r>
          </a:p>
          <a:p>
            <a:pPr lvl="1"/>
            <a:r>
              <a:rPr lang="fa-IR" dirty="0"/>
              <a:t>اولین پیام در بالای دیاگرام و آخرین پیام در انتهای دیاگرام قرار می گیرد.</a:t>
            </a:r>
            <a:endParaRPr lang="en-US" dirty="0"/>
          </a:p>
        </p:txBody>
      </p:sp>
      <p:sp>
        <p:nvSpPr>
          <p:cNvPr id="7" name="Title 6"/>
          <p:cNvSpPr>
            <a:spLocks noGrp="1"/>
          </p:cNvSpPr>
          <p:nvPr>
            <p:ph type="title"/>
          </p:nvPr>
        </p:nvSpPr>
        <p:spPr/>
        <p:txBody>
          <a:bodyPr/>
          <a:lstStyle/>
          <a:p>
            <a:r>
              <a:rPr lang="en-US" dirty="0"/>
              <a:t>Sequence diagrams (cont.)</a:t>
            </a: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en-US" dirty="0"/>
              <a:t>Sequence diagrams (cont.)</a:t>
            </a:r>
          </a:p>
        </p:txBody>
      </p:sp>
      <p:pic>
        <p:nvPicPr>
          <p:cNvPr id="5" name="Picture 2"/>
          <p:cNvPicPr>
            <a:picLocks noChangeAspect="1" noChangeArrowheads="1"/>
          </p:cNvPicPr>
          <p:nvPr/>
        </p:nvPicPr>
        <p:blipFill>
          <a:blip r:embed="rId3"/>
          <a:srcRect/>
          <a:stretch>
            <a:fillRect/>
          </a:stretch>
        </p:blipFill>
        <p:spPr bwMode="auto">
          <a:xfrm>
            <a:off x="1" y="1524000"/>
            <a:ext cx="3581400" cy="4038600"/>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4800600" y="1447800"/>
            <a:ext cx="3933825" cy="1771650"/>
          </a:xfrm>
          <a:prstGeom prst="rect">
            <a:avLst/>
          </a:prstGeom>
          <a:noFill/>
          <a:ln w="9525">
            <a:noFill/>
            <a:miter lim="800000"/>
            <a:headEnd/>
            <a:tailEnd/>
          </a:ln>
          <a:effectLst/>
        </p:spPr>
      </p:pic>
      <p:pic>
        <p:nvPicPr>
          <p:cNvPr id="8" name="Picture 4"/>
          <p:cNvPicPr>
            <a:picLocks noChangeAspect="1" noChangeArrowheads="1"/>
          </p:cNvPicPr>
          <p:nvPr/>
        </p:nvPicPr>
        <p:blipFill>
          <a:blip r:embed="rId5"/>
          <a:srcRect/>
          <a:stretch>
            <a:fillRect/>
          </a:stretch>
        </p:blipFill>
        <p:spPr bwMode="auto">
          <a:xfrm>
            <a:off x="3505200" y="3276600"/>
            <a:ext cx="5638800" cy="3581400"/>
          </a:xfrm>
          <a:prstGeom prst="rect">
            <a:avLst/>
          </a:prstGeom>
          <a:noFill/>
          <a:ln w="9525">
            <a:noFill/>
            <a:miter lim="800000"/>
            <a:headEnd/>
            <a:tailEnd/>
          </a:ln>
          <a:effectLst/>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pPr algn="l" rtl="0"/>
            <a:r>
              <a:rPr lang="en-US" dirty="0"/>
              <a:t>Sequence diagrams (cont.) –</a:t>
            </a:r>
            <a:r>
              <a:rPr lang="fa-IR" dirty="0"/>
              <a:t> مثال 2</a:t>
            </a:r>
            <a:endParaRPr lang="en-US" dirty="0"/>
          </a:p>
        </p:txBody>
      </p:sp>
      <p:pic>
        <p:nvPicPr>
          <p:cNvPr id="9" name="Picture 2"/>
          <p:cNvPicPr>
            <a:picLocks noChangeAspect="1" noChangeArrowheads="1"/>
          </p:cNvPicPr>
          <p:nvPr/>
        </p:nvPicPr>
        <p:blipFill>
          <a:blip r:embed="rId3"/>
          <a:srcRect/>
          <a:stretch>
            <a:fillRect/>
          </a:stretch>
        </p:blipFill>
        <p:spPr bwMode="auto">
          <a:xfrm>
            <a:off x="1" y="1676400"/>
            <a:ext cx="4419600" cy="4191000"/>
          </a:xfrm>
          <a:prstGeom prst="rect">
            <a:avLst/>
          </a:prstGeom>
          <a:noFill/>
          <a:ln w="9525">
            <a:noFill/>
            <a:miter lim="800000"/>
            <a:headEnd/>
            <a:tailEnd/>
          </a:ln>
          <a:effectLst/>
        </p:spPr>
      </p:pic>
      <p:pic>
        <p:nvPicPr>
          <p:cNvPr id="10" name="Picture 3"/>
          <p:cNvPicPr>
            <a:picLocks noChangeAspect="1" noChangeArrowheads="1"/>
          </p:cNvPicPr>
          <p:nvPr/>
        </p:nvPicPr>
        <p:blipFill>
          <a:blip r:embed="rId4"/>
          <a:srcRect/>
          <a:stretch>
            <a:fillRect/>
          </a:stretch>
        </p:blipFill>
        <p:spPr bwMode="auto">
          <a:xfrm>
            <a:off x="4505325" y="2209800"/>
            <a:ext cx="4638675" cy="2971800"/>
          </a:xfrm>
          <a:prstGeom prst="rect">
            <a:avLst/>
          </a:prstGeom>
          <a:noFill/>
          <a:ln w="9525">
            <a:noFill/>
            <a:miter lim="800000"/>
            <a:headEnd/>
            <a:tailEnd/>
          </a:ln>
          <a:effectLst/>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pPr algn="r"/>
            <a:r>
              <a:rPr lang="fa-IR" dirty="0"/>
              <a:t>مثال 3</a:t>
            </a:r>
            <a:endParaRPr lang="en-US" dirty="0"/>
          </a:p>
        </p:txBody>
      </p:sp>
      <p:pic>
        <p:nvPicPr>
          <p:cNvPr id="6" name="Picture 2"/>
          <p:cNvPicPr>
            <a:picLocks noChangeAspect="1" noChangeArrowheads="1"/>
          </p:cNvPicPr>
          <p:nvPr/>
        </p:nvPicPr>
        <p:blipFill>
          <a:blip r:embed="rId3"/>
          <a:srcRect/>
          <a:stretch>
            <a:fillRect/>
          </a:stretch>
        </p:blipFill>
        <p:spPr bwMode="auto">
          <a:xfrm>
            <a:off x="0" y="1066800"/>
            <a:ext cx="7696200" cy="5791200"/>
          </a:xfrm>
          <a:prstGeom prst="rect">
            <a:avLst/>
          </a:prstGeom>
          <a:noFill/>
          <a:ln w="9525">
            <a:noFill/>
            <a:miter lim="800000"/>
            <a:headEnd/>
            <a:tailEnd/>
          </a:ln>
          <a:effec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شناسایی </a:t>
            </a:r>
            <a:r>
              <a:rPr lang="en-US" dirty="0"/>
              <a:t>actor</a:t>
            </a:r>
            <a:endParaRPr lang="fa-IR" dirty="0"/>
          </a:p>
        </p:txBody>
      </p:sp>
      <p:sp>
        <p:nvSpPr>
          <p:cNvPr id="3" name="Content Placeholder 2"/>
          <p:cNvSpPr>
            <a:spLocks noGrp="1"/>
          </p:cNvSpPr>
          <p:nvPr>
            <p:ph idx="1"/>
          </p:nvPr>
        </p:nvSpPr>
        <p:spPr>
          <a:xfrm>
            <a:off x="214282" y="1571612"/>
            <a:ext cx="7929618" cy="4786346"/>
          </a:xfrm>
        </p:spPr>
        <p:txBody>
          <a:bodyPr>
            <a:normAutofit fontScale="92500" lnSpcReduction="10000"/>
          </a:bodyPr>
          <a:lstStyle/>
          <a:p>
            <a:r>
              <a:rPr lang="fa-IR" dirty="0"/>
              <a:t>بررسی اینکه چه کسی یا چه چیزی از سیستم استفاده می کند و آنها در تعامل با سیستم چه نقشی بازی می کنند. </a:t>
            </a:r>
          </a:p>
          <a:p>
            <a:r>
              <a:rPr lang="fa-IR" dirty="0"/>
              <a:t>پرسش سوالات زیر برای شناسایی </a:t>
            </a:r>
            <a:r>
              <a:rPr lang="en-US" dirty="0"/>
              <a:t>Actor</a:t>
            </a:r>
            <a:r>
              <a:rPr lang="fa-IR" dirty="0"/>
              <a:t>ها :</a:t>
            </a:r>
          </a:p>
          <a:p>
            <a:pPr lvl="1"/>
            <a:r>
              <a:rPr lang="fa-IR" dirty="0"/>
              <a:t> چه کسی یا چه چیزی از سیستم استفاده می کند؟</a:t>
            </a:r>
          </a:p>
          <a:p>
            <a:pPr lvl="1"/>
            <a:r>
              <a:rPr lang="fa-IR" dirty="0"/>
              <a:t>نقش آنها در سیستم چیست؟</a:t>
            </a:r>
          </a:p>
          <a:p>
            <a:pPr lvl="1"/>
            <a:r>
              <a:rPr lang="fa-IR" dirty="0"/>
              <a:t>چه کسی سیستم را نصب می کند؟</a:t>
            </a:r>
          </a:p>
          <a:p>
            <a:pPr lvl="1"/>
            <a:r>
              <a:rPr lang="fa-IR" dirty="0"/>
              <a:t>چه کسی سیستم را شروع یا پایان می دهد؟</a:t>
            </a:r>
          </a:p>
          <a:p>
            <a:pPr lvl="1"/>
            <a:r>
              <a:rPr lang="fa-IR" dirty="0"/>
              <a:t>چه کسی از سیستم نگهداری میکند؟</a:t>
            </a:r>
          </a:p>
          <a:p>
            <a:pPr lvl="1"/>
            <a:r>
              <a:rPr lang="fa-IR" dirty="0"/>
              <a:t>چه سیستم هایی با این سیستم در ارتباطند؟</a:t>
            </a:r>
          </a:p>
          <a:p>
            <a:pPr lvl="1"/>
            <a:r>
              <a:rPr lang="fa-IR" dirty="0"/>
              <a:t>چه کسی یا چه چیزی اطلاعات دریافت می کند یا اطلاعات برای سیستم فراهنم میکند؟</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pPr algn="r"/>
            <a:r>
              <a:rPr lang="fa-IR" dirty="0"/>
              <a:t>مثال 3</a:t>
            </a:r>
            <a:endParaRPr lang="en-US" dirty="0"/>
          </a:p>
        </p:txBody>
      </p:sp>
      <p:pic>
        <p:nvPicPr>
          <p:cNvPr id="5" name="Picture 2"/>
          <p:cNvPicPr>
            <a:picLocks noChangeAspect="1" noChangeArrowheads="1"/>
          </p:cNvPicPr>
          <p:nvPr/>
        </p:nvPicPr>
        <p:blipFill>
          <a:blip r:embed="rId3"/>
          <a:srcRect/>
          <a:stretch>
            <a:fillRect/>
          </a:stretch>
        </p:blipFill>
        <p:spPr bwMode="auto">
          <a:xfrm>
            <a:off x="304800" y="838200"/>
            <a:ext cx="6400800" cy="5783064"/>
          </a:xfrm>
          <a:prstGeom prst="rect">
            <a:avLst/>
          </a:prstGeom>
          <a:noFill/>
          <a:ln w="9525">
            <a:noFill/>
            <a:miter lim="800000"/>
            <a:headEnd/>
            <a:tailEnd/>
          </a:ln>
          <a:effectLst/>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fa-IR" dirty="0"/>
              <a:t> پیام سنکرون </a:t>
            </a:r>
            <a:r>
              <a:rPr lang="en-US" dirty="0"/>
              <a:t>(synchronous message)</a:t>
            </a:r>
            <a:r>
              <a:rPr lang="fa-IR" dirty="0"/>
              <a:t> : با یک خط پر و یک پیکان توپر نشان داده می شود. </a:t>
            </a:r>
            <a:r>
              <a:rPr lang="en-US" dirty="0"/>
              <a:t>(operation call)</a:t>
            </a:r>
          </a:p>
          <a:p>
            <a:r>
              <a:rPr lang="fa-IR" dirty="0"/>
              <a:t>پیام آسنکرون </a:t>
            </a:r>
            <a:r>
              <a:rPr lang="en-US" dirty="0"/>
              <a:t>(asynchronous message)</a:t>
            </a:r>
            <a:r>
              <a:rPr lang="fa-IR" dirty="0"/>
              <a:t> : یک خط پر به همراه یک پیکان باز.</a:t>
            </a:r>
          </a:p>
          <a:p>
            <a:r>
              <a:rPr lang="fa-IR" dirty="0"/>
              <a:t>پیام بازگشت </a:t>
            </a:r>
            <a:r>
              <a:rPr lang="en-US" dirty="0"/>
              <a:t>(return message)</a:t>
            </a:r>
            <a:r>
              <a:rPr lang="fa-IR" dirty="0"/>
              <a:t>: یک خط چین به همراه یک پیکان باز </a:t>
            </a:r>
          </a:p>
          <a:p>
            <a:r>
              <a:rPr lang="fa-IR" dirty="0"/>
              <a:t>پیام مفقود </a:t>
            </a:r>
            <a:r>
              <a:rPr lang="en-US" dirty="0"/>
              <a:t>(lost message)</a:t>
            </a:r>
            <a:r>
              <a:rPr lang="fa-IR" dirty="0"/>
              <a:t>: پیامی که به مقصد نمی رسد. یک پیام سنکرون است که در یک نقطه پایان(نقطه سیاه) تمام می شود.</a:t>
            </a:r>
          </a:p>
          <a:p>
            <a:r>
              <a:rPr lang="fa-IR" dirty="0"/>
              <a:t> پیام پیدا شده </a:t>
            </a:r>
            <a:r>
              <a:rPr lang="en-US" dirty="0"/>
              <a:t>(found message)</a:t>
            </a:r>
            <a:r>
              <a:rPr lang="fa-IR" dirty="0"/>
              <a:t>: پیامی که فرستنده آن مشخص نیست. پیام سنکرونی که در یک نقطه پایان شروع می شود. </a:t>
            </a:r>
            <a:endParaRPr lang="en-US" dirty="0"/>
          </a:p>
          <a:p>
            <a:endParaRPr lang="en-US" dirty="0"/>
          </a:p>
        </p:txBody>
      </p:sp>
      <p:sp>
        <p:nvSpPr>
          <p:cNvPr id="7" name="Title 6"/>
          <p:cNvSpPr>
            <a:spLocks noGrp="1"/>
          </p:cNvSpPr>
          <p:nvPr>
            <p:ph type="title"/>
          </p:nvPr>
        </p:nvSpPr>
        <p:spPr/>
        <p:txBody>
          <a:bodyPr/>
          <a:lstStyle/>
          <a:p>
            <a:r>
              <a:rPr lang="fa-IR" dirty="0"/>
              <a:t>انواع پیام ها</a:t>
            </a:r>
            <a:endParaRPr lang="en-US" dirty="0"/>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dirty="0"/>
          </a:p>
        </p:txBody>
      </p:sp>
      <p:sp>
        <p:nvSpPr>
          <p:cNvPr id="7" name="Title 6"/>
          <p:cNvSpPr>
            <a:spLocks noGrp="1"/>
          </p:cNvSpPr>
          <p:nvPr>
            <p:ph type="title"/>
          </p:nvPr>
        </p:nvSpPr>
        <p:spPr/>
        <p:txBody>
          <a:bodyPr/>
          <a:lstStyle/>
          <a:p>
            <a:r>
              <a:rPr lang="fa-IR" dirty="0"/>
              <a:t>انواع پیام ها</a:t>
            </a:r>
            <a:endParaRPr lang="en-US" dirty="0"/>
          </a:p>
        </p:txBody>
      </p:sp>
      <p:pic>
        <p:nvPicPr>
          <p:cNvPr id="5" name="Picture 2"/>
          <p:cNvPicPr>
            <a:picLocks noChangeAspect="1" noChangeArrowheads="1"/>
          </p:cNvPicPr>
          <p:nvPr/>
        </p:nvPicPr>
        <p:blipFill>
          <a:blip r:embed="rId3"/>
          <a:srcRect/>
          <a:stretch>
            <a:fillRect/>
          </a:stretch>
        </p:blipFill>
        <p:spPr bwMode="auto">
          <a:xfrm>
            <a:off x="152400" y="533400"/>
            <a:ext cx="5503817" cy="6019800"/>
          </a:xfrm>
          <a:prstGeom prst="rect">
            <a:avLst/>
          </a:prstGeom>
          <a:noFill/>
          <a:ln w="9525">
            <a:noFill/>
            <a:miter lim="800000"/>
            <a:headEnd/>
            <a:tailEnd/>
          </a:ln>
          <a:effectLst/>
        </p:spPr>
      </p:pic>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fa-IR" sz="2800" dirty="0"/>
              <a:t>نواحی داخل یک </a:t>
            </a:r>
            <a:r>
              <a:rPr lang="en-US" sz="2800" dirty="0"/>
              <a:t>sequence diagram</a:t>
            </a:r>
            <a:r>
              <a:rPr lang="fa-IR" sz="2800" dirty="0"/>
              <a:t> با رفتارهای مختلف</a:t>
            </a:r>
          </a:p>
          <a:p>
            <a:pPr lvl="1"/>
            <a:r>
              <a:rPr lang="en-US" sz="2200" dirty="0"/>
              <a:t>Operator</a:t>
            </a:r>
            <a:r>
              <a:rPr lang="fa-IR" sz="2200" dirty="0"/>
              <a:t> مشخص می کند که چگونه </a:t>
            </a:r>
            <a:r>
              <a:rPr lang="en-US" sz="2200" dirty="0"/>
              <a:t>operand</a:t>
            </a:r>
            <a:r>
              <a:rPr lang="fa-IR" sz="2200" dirty="0"/>
              <a:t>ها اجرا می شوند.</a:t>
            </a:r>
          </a:p>
          <a:p>
            <a:pPr lvl="1"/>
            <a:r>
              <a:rPr lang="en-US" sz="2200" dirty="0"/>
              <a:t>Guard condition</a:t>
            </a:r>
            <a:r>
              <a:rPr lang="fa-IR" sz="2200" dirty="0"/>
              <a:t> مشخص می کند که </a:t>
            </a:r>
            <a:r>
              <a:rPr lang="en-US" sz="2200" dirty="0"/>
              <a:t>operand</a:t>
            </a:r>
            <a:r>
              <a:rPr lang="fa-IR" sz="2200" dirty="0"/>
              <a:t> اجرا می شود یا نه.</a:t>
            </a:r>
          </a:p>
          <a:p>
            <a:pPr lvl="1"/>
            <a:r>
              <a:rPr lang="en-US" sz="2200" dirty="0"/>
              <a:t>Operand</a:t>
            </a:r>
            <a:r>
              <a:rPr lang="fa-IR" sz="2200" dirty="0"/>
              <a:t> شامل رفتار است. </a:t>
            </a:r>
          </a:p>
        </p:txBody>
      </p:sp>
      <p:sp>
        <p:nvSpPr>
          <p:cNvPr id="7" name="Title 6"/>
          <p:cNvSpPr>
            <a:spLocks noGrp="1"/>
          </p:cNvSpPr>
          <p:nvPr>
            <p:ph type="title"/>
          </p:nvPr>
        </p:nvSpPr>
        <p:spPr/>
        <p:txBody>
          <a:bodyPr/>
          <a:lstStyle/>
          <a:p>
            <a:r>
              <a:rPr lang="fa-IR" dirty="0"/>
              <a:t>قطعات ترکیبی</a:t>
            </a:r>
            <a:endParaRPr lang="en-US" dirty="0"/>
          </a:p>
        </p:txBody>
      </p:sp>
      <p:pic>
        <p:nvPicPr>
          <p:cNvPr id="6" name="Picture 2"/>
          <p:cNvPicPr>
            <a:picLocks noChangeAspect="1" noChangeArrowheads="1"/>
          </p:cNvPicPr>
          <p:nvPr/>
        </p:nvPicPr>
        <p:blipFill>
          <a:blip r:embed="rId3"/>
          <a:srcRect/>
          <a:stretch>
            <a:fillRect/>
          </a:stretch>
        </p:blipFill>
        <p:spPr bwMode="auto">
          <a:xfrm>
            <a:off x="0" y="3352800"/>
            <a:ext cx="6153150" cy="3505200"/>
          </a:xfrm>
          <a:prstGeom prst="rect">
            <a:avLst/>
          </a:prstGeom>
          <a:noFill/>
          <a:ln w="9525">
            <a:noFill/>
            <a:miter lim="800000"/>
            <a:headEnd/>
            <a:tailEnd/>
          </a:ln>
          <a:effectLst/>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800" dirty="0"/>
              <a:t> opt</a:t>
            </a:r>
            <a:r>
              <a:rPr lang="fa-IR" sz="2800" dirty="0"/>
              <a:t>: </a:t>
            </a:r>
            <a:r>
              <a:rPr lang="en-US" sz="2800" dirty="0"/>
              <a:t>Operand</a:t>
            </a:r>
            <a:r>
              <a:rPr lang="fa-IR" sz="2800" dirty="0"/>
              <a:t>ی وجود دارد که اگر شرط برقرار باشد اجرا می شود (مانند </a:t>
            </a:r>
            <a:r>
              <a:rPr lang="en-US" sz="2800" dirty="0"/>
              <a:t>if … then</a:t>
            </a:r>
            <a:r>
              <a:rPr lang="fa-IR" sz="2800" dirty="0"/>
              <a:t>)</a:t>
            </a:r>
          </a:p>
          <a:p>
            <a:r>
              <a:rPr lang="en-US" sz="2800" dirty="0"/>
              <a:t>alt</a:t>
            </a:r>
            <a:r>
              <a:rPr lang="fa-IR" sz="2800" dirty="0"/>
              <a:t>: </a:t>
            </a:r>
            <a:r>
              <a:rPr lang="en-US" sz="2800" dirty="0"/>
              <a:t>operand</a:t>
            </a:r>
            <a:r>
              <a:rPr lang="fa-IR" sz="2800" dirty="0"/>
              <a:t>ی که شرط آن برقرار است اجرا می شود.</a:t>
            </a:r>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opt</a:t>
            </a:r>
            <a:r>
              <a:rPr lang="en-US" dirty="0"/>
              <a:t> and </a:t>
            </a:r>
            <a:r>
              <a:rPr lang="en-US" i="1" dirty="0"/>
              <a:t>alt</a:t>
            </a:r>
            <a:endParaRPr lang="en-US" dirty="0"/>
          </a:p>
        </p:txBody>
      </p:sp>
      <p:pic>
        <p:nvPicPr>
          <p:cNvPr id="5" name="Picture 2"/>
          <p:cNvPicPr>
            <a:picLocks noChangeAspect="1" noChangeArrowheads="1"/>
          </p:cNvPicPr>
          <p:nvPr/>
        </p:nvPicPr>
        <p:blipFill>
          <a:blip r:embed="rId3"/>
          <a:srcRect/>
          <a:stretch>
            <a:fillRect/>
          </a:stretch>
        </p:blipFill>
        <p:spPr bwMode="auto">
          <a:xfrm>
            <a:off x="228600" y="3071810"/>
            <a:ext cx="8534400" cy="3786190"/>
          </a:xfrm>
          <a:prstGeom prst="rect">
            <a:avLst/>
          </a:prstGeom>
          <a:noFill/>
          <a:ln w="9525">
            <a:noFill/>
            <a:miter lim="800000"/>
            <a:headEnd/>
            <a:tailEnd/>
          </a:ln>
          <a:effectLst/>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opt</a:t>
            </a:r>
            <a:r>
              <a:rPr lang="en-US" dirty="0"/>
              <a:t> and </a:t>
            </a:r>
            <a:r>
              <a:rPr lang="en-US" i="1" dirty="0"/>
              <a:t>alt</a:t>
            </a:r>
            <a:endParaRPr lang="en-US" dirty="0"/>
          </a:p>
        </p:txBody>
      </p:sp>
      <p:pic>
        <p:nvPicPr>
          <p:cNvPr id="6" name="Picture 2"/>
          <p:cNvPicPr>
            <a:picLocks noChangeAspect="1" noChangeArrowheads="1"/>
          </p:cNvPicPr>
          <p:nvPr/>
        </p:nvPicPr>
        <p:blipFill>
          <a:blip r:embed="rId3"/>
          <a:srcRect/>
          <a:stretch>
            <a:fillRect/>
          </a:stretch>
        </p:blipFill>
        <p:spPr bwMode="auto">
          <a:xfrm>
            <a:off x="0" y="1524000"/>
            <a:ext cx="4600575" cy="4229100"/>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4933950" y="1219200"/>
            <a:ext cx="4210050" cy="1181100"/>
          </a:xfrm>
          <a:prstGeom prst="rect">
            <a:avLst/>
          </a:prstGeom>
          <a:noFill/>
          <a:ln w="9525">
            <a:noFill/>
            <a:miter lim="800000"/>
            <a:headEnd/>
            <a:tailEnd/>
          </a:ln>
          <a:effectLst/>
        </p:spPr>
      </p:pic>
      <p:pic>
        <p:nvPicPr>
          <p:cNvPr id="9" name="Picture 4"/>
          <p:cNvPicPr>
            <a:picLocks noChangeAspect="1" noChangeArrowheads="1"/>
          </p:cNvPicPr>
          <p:nvPr/>
        </p:nvPicPr>
        <p:blipFill>
          <a:blip r:embed="rId5"/>
          <a:srcRect/>
          <a:stretch>
            <a:fillRect/>
          </a:stretch>
        </p:blipFill>
        <p:spPr bwMode="auto">
          <a:xfrm>
            <a:off x="4352925" y="2514600"/>
            <a:ext cx="4791075" cy="4343400"/>
          </a:xfrm>
          <a:prstGeom prst="rect">
            <a:avLst/>
          </a:prstGeom>
          <a:noFill/>
          <a:ln w="9525">
            <a:noFill/>
            <a:miter lim="800000"/>
            <a:headEnd/>
            <a:tailEnd/>
          </a:ln>
          <a:effectLst/>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a:bodyPr>
          <a:lstStyle/>
          <a:p>
            <a:r>
              <a:rPr lang="fa-IR" dirty="0"/>
              <a:t>مثال 4</a:t>
            </a:r>
            <a:endParaRPr lang="en-US" dirty="0"/>
          </a:p>
        </p:txBody>
      </p:sp>
      <p:pic>
        <p:nvPicPr>
          <p:cNvPr id="10" name="Picture 5"/>
          <p:cNvPicPr>
            <a:picLocks noChangeAspect="1" noChangeArrowheads="1"/>
          </p:cNvPicPr>
          <p:nvPr/>
        </p:nvPicPr>
        <p:blipFill>
          <a:blip r:embed="rId3"/>
          <a:srcRect/>
          <a:stretch>
            <a:fillRect/>
          </a:stretch>
        </p:blipFill>
        <p:spPr bwMode="auto">
          <a:xfrm>
            <a:off x="0" y="990600"/>
            <a:ext cx="7251685" cy="5867400"/>
          </a:xfrm>
          <a:prstGeom prst="rect">
            <a:avLst/>
          </a:prstGeom>
          <a:noFill/>
          <a:ln w="9525">
            <a:noFill/>
            <a:miter lim="800000"/>
            <a:headEnd/>
            <a:tailEnd/>
          </a:ln>
          <a:effectLst/>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a:bodyPr>
          <a:lstStyle/>
          <a:p>
            <a:r>
              <a:rPr lang="fa-IR" dirty="0"/>
              <a:t>مثال 4</a:t>
            </a:r>
            <a:endParaRPr lang="en-US" dirty="0"/>
          </a:p>
        </p:txBody>
      </p:sp>
      <p:pic>
        <p:nvPicPr>
          <p:cNvPr id="5" name="Picture 2"/>
          <p:cNvPicPr>
            <a:picLocks noChangeAspect="1" noChangeArrowheads="1"/>
          </p:cNvPicPr>
          <p:nvPr/>
        </p:nvPicPr>
        <p:blipFill>
          <a:blip r:embed="rId3"/>
          <a:srcRect/>
          <a:stretch>
            <a:fillRect/>
          </a:stretch>
        </p:blipFill>
        <p:spPr bwMode="auto">
          <a:xfrm>
            <a:off x="304800" y="1219200"/>
            <a:ext cx="5991225" cy="4819650"/>
          </a:xfrm>
          <a:prstGeom prst="rect">
            <a:avLst/>
          </a:prstGeom>
          <a:noFill/>
          <a:ln w="9525">
            <a:noFill/>
            <a:miter lim="800000"/>
            <a:headEnd/>
            <a:tailEnd/>
          </a:ln>
          <a:effectLst/>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lgn="l"/>
            <a:r>
              <a:rPr lang="en-US" dirty="0"/>
              <a:t>loop – loop min, max [condition]</a:t>
            </a:r>
          </a:p>
          <a:p>
            <a:pPr lvl="1"/>
            <a:r>
              <a:rPr lang="en-US" u="sng" dirty="0"/>
              <a:t>loop</a:t>
            </a:r>
            <a:r>
              <a:rPr lang="en-US" dirty="0"/>
              <a:t> or </a:t>
            </a:r>
            <a:r>
              <a:rPr lang="en-US" u="sng" dirty="0"/>
              <a:t>loop *</a:t>
            </a:r>
            <a:r>
              <a:rPr lang="en-US" dirty="0"/>
              <a:t> - loop forever;</a:t>
            </a:r>
          </a:p>
          <a:p>
            <a:pPr lvl="1"/>
            <a:r>
              <a:rPr lang="en-US" u="sng" dirty="0"/>
              <a:t>loop n, m</a:t>
            </a:r>
            <a:r>
              <a:rPr lang="en-US" dirty="0"/>
              <a:t> – loop (m-n) times;</a:t>
            </a:r>
          </a:p>
          <a:p>
            <a:pPr lvl="1"/>
            <a:r>
              <a:rPr lang="en-US" u="sng" dirty="0"/>
              <a:t>loop [</a:t>
            </a:r>
            <a:r>
              <a:rPr lang="en-US" u="sng" dirty="0" err="1"/>
              <a:t>booleanExpression</a:t>
            </a:r>
            <a:r>
              <a:rPr lang="en-US" u="sng" dirty="0"/>
              <a:t>]</a:t>
            </a:r>
            <a:r>
              <a:rPr lang="en-US" dirty="0"/>
              <a:t> – loop while </a:t>
            </a:r>
            <a:r>
              <a:rPr lang="en-US" dirty="0" err="1"/>
              <a:t>booleanExpression</a:t>
            </a:r>
            <a:r>
              <a:rPr lang="en-US" dirty="0"/>
              <a:t> is true;</a:t>
            </a:r>
          </a:p>
          <a:p>
            <a:pPr lvl="1"/>
            <a:r>
              <a:rPr lang="en-US" u="sng" dirty="0"/>
              <a:t>loop 1, * [</a:t>
            </a:r>
            <a:r>
              <a:rPr lang="en-US" u="sng" dirty="0" err="1"/>
              <a:t>booleanExpression</a:t>
            </a:r>
            <a:r>
              <a:rPr lang="en-US" u="sng" dirty="0"/>
              <a:t>]</a:t>
            </a:r>
            <a:r>
              <a:rPr lang="en-US" dirty="0"/>
              <a:t> – loop once then loop while </a:t>
            </a:r>
            <a:r>
              <a:rPr lang="en-US" dirty="0" err="1"/>
              <a:t>booleanExpression</a:t>
            </a:r>
            <a:r>
              <a:rPr lang="en-US" dirty="0"/>
              <a:t> is true;</a:t>
            </a:r>
          </a:p>
          <a:p>
            <a:r>
              <a:rPr lang="en-US" dirty="0"/>
              <a:t>break</a:t>
            </a:r>
            <a:r>
              <a:rPr lang="fa-IR" dirty="0"/>
              <a:t> : اگر </a:t>
            </a:r>
            <a:r>
              <a:rPr lang="en-US" dirty="0"/>
              <a:t>guard condition</a:t>
            </a:r>
            <a:r>
              <a:rPr lang="fa-IR" dirty="0"/>
              <a:t> درست باشد، </a:t>
            </a:r>
            <a:r>
              <a:rPr lang="en-US" dirty="0"/>
              <a:t>operand</a:t>
            </a:r>
            <a:r>
              <a:rPr lang="fa-IR" dirty="0"/>
              <a:t> اجرا می شود، نه بقیه حلقه تکرار </a:t>
            </a:r>
            <a:endParaRPr lang="en-US" dirty="0"/>
          </a:p>
          <a:p>
            <a:endParaRPr lang="fa-IR" sz="2800" dirty="0"/>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loop</a:t>
            </a:r>
            <a:r>
              <a:rPr lang="en-US" dirty="0"/>
              <a:t> and </a:t>
            </a:r>
            <a:r>
              <a:rPr lang="en-US" i="1" dirty="0"/>
              <a:t>break</a:t>
            </a:r>
            <a:endParaRPr lang="en-US" dirty="0"/>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fa-IR" sz="2800" dirty="0"/>
          </a:p>
        </p:txBody>
      </p:sp>
      <p:sp>
        <p:nvSpPr>
          <p:cNvPr id="7" name="Title 6"/>
          <p:cNvSpPr>
            <a:spLocks noGrp="1"/>
          </p:cNvSpPr>
          <p:nvPr>
            <p:ph type="title"/>
          </p:nvPr>
        </p:nvSpPr>
        <p:spPr/>
        <p:txBody>
          <a:bodyPr>
            <a:normAutofit fontScale="90000"/>
          </a:bodyPr>
          <a:lstStyle/>
          <a:p>
            <a:r>
              <a:rPr lang="fa-IR" dirty="0"/>
              <a:t>قطعات ترکیبی: </a:t>
            </a:r>
            <a:r>
              <a:rPr lang="en-US" dirty="0"/>
              <a:t>Operators – </a:t>
            </a:r>
            <a:r>
              <a:rPr lang="en-US" i="1" dirty="0"/>
              <a:t>loop</a:t>
            </a:r>
            <a:r>
              <a:rPr lang="en-US" dirty="0"/>
              <a:t> and </a:t>
            </a:r>
            <a:r>
              <a:rPr lang="en-US" i="1" dirty="0"/>
              <a:t>break</a:t>
            </a:r>
            <a:endParaRPr lang="en-US" dirty="0"/>
          </a:p>
        </p:txBody>
      </p:sp>
      <p:pic>
        <p:nvPicPr>
          <p:cNvPr id="5" name="Picture 2"/>
          <p:cNvPicPr>
            <a:picLocks noChangeAspect="1" noChangeArrowheads="1"/>
          </p:cNvPicPr>
          <p:nvPr/>
        </p:nvPicPr>
        <p:blipFill>
          <a:blip r:embed="rId3"/>
          <a:srcRect/>
          <a:stretch>
            <a:fillRect/>
          </a:stretch>
        </p:blipFill>
        <p:spPr bwMode="auto">
          <a:xfrm>
            <a:off x="2057400" y="1371600"/>
            <a:ext cx="4905375" cy="1819275"/>
          </a:xfrm>
          <a:prstGeom prst="rect">
            <a:avLst/>
          </a:prstGeom>
          <a:noFill/>
          <a:ln w="9525">
            <a:noFill/>
            <a:miter lim="800000"/>
            <a:headEnd/>
            <a:tailEnd/>
          </a:ln>
          <a:effectLst/>
        </p:spPr>
      </p:pic>
      <p:pic>
        <p:nvPicPr>
          <p:cNvPr id="6" name="Picture 3"/>
          <p:cNvPicPr>
            <a:picLocks noChangeAspect="1" noChangeArrowheads="1"/>
          </p:cNvPicPr>
          <p:nvPr/>
        </p:nvPicPr>
        <p:blipFill>
          <a:blip r:embed="rId4"/>
          <a:srcRect/>
          <a:stretch>
            <a:fillRect/>
          </a:stretch>
        </p:blipFill>
        <p:spPr bwMode="auto">
          <a:xfrm>
            <a:off x="1676400" y="3276600"/>
            <a:ext cx="5848350" cy="3362325"/>
          </a:xfrm>
          <a:prstGeom prst="rect">
            <a:avLst/>
          </a:prstGeom>
          <a:noFill/>
          <a:ln w="9525">
            <a:noFill/>
            <a:miter lim="800000"/>
            <a:headEnd/>
            <a:tailEnd/>
          </a:ln>
          <a:effectLst/>
        </p:spPr>
      </p:pic>
    </p:spTree>
  </p:cSld>
  <p:clrMapOvr>
    <a:masterClrMapping/>
  </p:clrMapOvr>
  <p:transition spd="med"/>
</p:sld>
</file>

<file path=ppt/theme/theme1.xml><?xml version="1.0" encoding="utf-8"?>
<a:theme xmlns:a="http://schemas.openxmlformats.org/drawingml/2006/main" name="SEfarsi">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itr">
      <a:majorFont>
        <a:latin typeface="Calibri"/>
        <a:ea typeface=""/>
        <a:cs typeface="B Titr"/>
      </a:majorFont>
      <a:minorFont>
        <a:latin typeface="Calibri"/>
        <a:ea typeface=""/>
        <a:cs typeface="B Lotu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SEfarsi</Template>
  <TotalTime>1989</TotalTime>
  <Words>6627</Words>
  <Application>Microsoft Office PowerPoint</Application>
  <PresentationFormat>On-screen Show (4:3)</PresentationFormat>
  <Paragraphs>767</Paragraphs>
  <Slides>110</Slides>
  <Notes>109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110</vt:i4>
      </vt:variant>
    </vt:vector>
  </HeadingPairs>
  <TitlesOfParts>
    <vt:vector size="120" baseType="lpstr">
      <vt:lpstr>Arial</vt:lpstr>
      <vt:lpstr>BIZ UDPGothic</vt:lpstr>
      <vt:lpstr>Calibri</vt:lpstr>
      <vt:lpstr>Courier New</vt:lpstr>
      <vt:lpstr>Segoe UI Emoji</vt:lpstr>
      <vt:lpstr>Symbol</vt:lpstr>
      <vt:lpstr>Tahoma</vt:lpstr>
      <vt:lpstr>Times New Roman</vt:lpstr>
      <vt:lpstr>Wingdings</vt:lpstr>
      <vt:lpstr>SEfarsi</vt:lpstr>
      <vt:lpstr>زبان مدل سازی یکپارچه </vt:lpstr>
      <vt:lpstr>ارزیابی</vt:lpstr>
      <vt:lpstr>زبان مدل سازی یکپارچه  (UML- Unified Modeling Language)</vt:lpstr>
      <vt:lpstr>مورد کاربرد (Use-Cases)</vt:lpstr>
      <vt:lpstr>مدل سازی Use case</vt:lpstr>
      <vt:lpstr>The subject (system boundary)</vt:lpstr>
      <vt:lpstr>Actor </vt:lpstr>
      <vt:lpstr>Actor مدل‌سازی یک فروشگاه آنلاین مدرن</vt:lpstr>
      <vt:lpstr>شناسایی actor</vt:lpstr>
      <vt:lpstr>مشخصه Actorها</vt:lpstr>
      <vt:lpstr>Use case</vt:lpstr>
      <vt:lpstr>شناسایی use caseها </vt:lpstr>
      <vt:lpstr>PowerPoint Presentation</vt:lpstr>
      <vt:lpstr>شناسایی use caseها </vt:lpstr>
      <vt:lpstr>شناسایی use caseها </vt:lpstr>
      <vt:lpstr>Use case diagram</vt:lpstr>
      <vt:lpstr>مشخصه use case</vt:lpstr>
      <vt:lpstr>مشخصه use case : مثال</vt:lpstr>
      <vt:lpstr>مشخصه use case : مثال</vt:lpstr>
      <vt:lpstr>Use case : جریان ها</vt:lpstr>
      <vt:lpstr>Use case : جریان های فرعی</vt:lpstr>
      <vt:lpstr>Use case : مثال جریان های فرعی</vt:lpstr>
      <vt:lpstr>Use case : پیداکردن جریان های فرعی</vt:lpstr>
      <vt:lpstr>Use case : مثال جریان های فرعی</vt:lpstr>
      <vt:lpstr>Relationships</vt:lpstr>
      <vt:lpstr>Actor generalization</vt:lpstr>
      <vt:lpstr>Use case generalization</vt:lpstr>
      <vt:lpstr>مثال use case generalization</vt:lpstr>
      <vt:lpstr>مثال use case generalization</vt:lpstr>
      <vt:lpstr>مثال use case diagram</vt:lpstr>
      <vt:lpstr>رابطه &lt;&lt;INCLUDE&gt;&gt;</vt:lpstr>
      <vt:lpstr>رابطه &lt;&lt;INCLUDE&gt;&gt; (مشخصه)</vt:lpstr>
      <vt:lpstr>رابطه &lt;&lt;extend&gt;&gt;</vt:lpstr>
      <vt:lpstr>رابطه &lt;&lt;extend&gt;&gt; (مثال)</vt:lpstr>
      <vt:lpstr>تفاوتهای کلیدی بین روابط &lt;&lt;include&gt;&gt; و &lt;&lt;extend&gt;&gt;</vt:lpstr>
      <vt:lpstr>PowerPoint Presentation</vt:lpstr>
      <vt:lpstr>کلاس چیست؟</vt:lpstr>
      <vt:lpstr>کلاس ها (ادامه...) </vt:lpstr>
      <vt:lpstr>نشانه گذاری کلاس در UML</vt:lpstr>
      <vt:lpstr>روابط کلاس ها و اشیاء</vt:lpstr>
      <vt:lpstr>رابطه انجمنی  (association relationship)</vt:lpstr>
      <vt:lpstr>رابطه انجمنی (ادامه...)</vt:lpstr>
      <vt:lpstr>رابطه وابستگی  (Dependency Relationship)</vt:lpstr>
      <vt:lpstr>رابطه وابستگی  (Dependency Relationship)</vt:lpstr>
      <vt:lpstr>کاربرد وابستگی </vt:lpstr>
      <vt:lpstr>رابطه وارثت یگانه (single inheritance)</vt:lpstr>
      <vt:lpstr>Generalization/specialization   </vt:lpstr>
      <vt:lpstr>Polymorphism and Overloading</vt:lpstr>
      <vt:lpstr>رابطه تجمعی (Aggregation Relationship)</vt:lpstr>
      <vt:lpstr>نمودار کلاس (class diagram)</vt:lpstr>
      <vt:lpstr>مثال کلاس دیاگرام </vt:lpstr>
      <vt:lpstr>نمودار کلاس (ادامه...)</vt:lpstr>
      <vt:lpstr>نماد کلاس</vt:lpstr>
      <vt:lpstr>روابط کلاس ها</vt:lpstr>
      <vt:lpstr>روابط کلاس ها (ادامه...)</vt:lpstr>
      <vt:lpstr>قابل رویت بودن کلاس ها</vt:lpstr>
      <vt:lpstr>دیاگرام شی (object diagram)</vt:lpstr>
      <vt:lpstr>دیاگرام شی (object diagram)</vt:lpstr>
      <vt:lpstr>مثال نمودار شی </vt:lpstr>
      <vt:lpstr>Package diagram</vt:lpstr>
      <vt:lpstr>Package diagram</vt:lpstr>
      <vt:lpstr>Package diagram (cont.)</vt:lpstr>
      <vt:lpstr>Package diagram (example)</vt:lpstr>
      <vt:lpstr>Packageهای تو در تو </vt:lpstr>
      <vt:lpstr>وابستگی package ها </vt:lpstr>
      <vt:lpstr>وابستگی package ها </vt:lpstr>
      <vt:lpstr>رابطه تعدی  </vt:lpstr>
      <vt:lpstr>Package Generalization</vt:lpstr>
      <vt:lpstr>راه های انتخاب package ها</vt:lpstr>
      <vt:lpstr>پیداکردن package ها </vt:lpstr>
      <vt:lpstr>Package diagram (cont.)</vt:lpstr>
      <vt:lpstr>Package diagram (cont.)</vt:lpstr>
      <vt:lpstr>Activity diagrams</vt:lpstr>
      <vt:lpstr>Activity diagrams (ادامه..)</vt:lpstr>
      <vt:lpstr>پارتیشن ها در activity diagram</vt:lpstr>
      <vt:lpstr>Call در activity diagram</vt:lpstr>
      <vt:lpstr>گره های کنترلی </vt:lpstr>
      <vt:lpstr>گره های decision و merge (ادامه...)</vt:lpstr>
      <vt:lpstr>گره های decision و merge (ادامه...)</vt:lpstr>
      <vt:lpstr>گره های کنترلی : Fork  و Join</vt:lpstr>
      <vt:lpstr>مثالی از activity diagram</vt:lpstr>
      <vt:lpstr>مثالی از activity diagram</vt:lpstr>
      <vt:lpstr>مثالی از activity diagram</vt:lpstr>
      <vt:lpstr>مثالی از activity diagram</vt:lpstr>
      <vt:lpstr>Sequence diagrams</vt:lpstr>
      <vt:lpstr>Sequence diagrams (cont.)</vt:lpstr>
      <vt:lpstr>Sequence diagrams (cont.)</vt:lpstr>
      <vt:lpstr>Sequence diagrams (cont.) – مثال 2</vt:lpstr>
      <vt:lpstr>مثال 3</vt:lpstr>
      <vt:lpstr>مثال 3</vt:lpstr>
      <vt:lpstr>انواع پیام ها</vt:lpstr>
      <vt:lpstr>انواع پیام ها</vt:lpstr>
      <vt:lpstr>قطعات ترکیبی</vt:lpstr>
      <vt:lpstr>قطعات ترکیبی: Operators – opt and alt</vt:lpstr>
      <vt:lpstr>قطعات ترکیبی: Operators – opt and alt</vt:lpstr>
      <vt:lpstr>مثال 4</vt:lpstr>
      <vt:lpstr>مثال 4</vt:lpstr>
      <vt:lpstr>قطعات ترکیبی: Operators – loop and break</vt:lpstr>
      <vt:lpstr>قطعات ترکیبی: Operators – loop and break</vt:lpstr>
      <vt:lpstr>State Machine Diagrams</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lpstr>State Machine Diagrams (cont.)</vt:lpstr>
    </vt:vector>
  </TitlesOfParts>
  <Company>HSH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آزمايش</dc:title>
  <dc:creator>دكتر محسن صديقي مشكناني</dc:creator>
  <dc:description>فصل 15</dc:description>
  <cp:lastModifiedBy>Ahmad</cp:lastModifiedBy>
  <cp:revision>284</cp:revision>
  <cp:lastPrinted>1601-01-01T00:00:00Z</cp:lastPrinted>
  <dcterms:created xsi:type="dcterms:W3CDTF">2009-12-19T05:09:20Z</dcterms:created>
  <dcterms:modified xsi:type="dcterms:W3CDTF">2025-03-02T19:52:27Z</dcterms:modified>
  <cp:category>ارائه</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